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jqJp//dvGxWwoYqz07+coHiE1/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5129d2e20_1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05129d2e20_1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5129d2e20_1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05129d2e20_16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05129d2e20_16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5129d2e20_16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305129d2e20_16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305129d2e20_16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5129d2e20_16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305129d2e20_16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305129d2e20_16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5129d2e20_12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305129d2e20_1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5129d2e20_12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305129d2e20_1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5129d2e20_2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5129d2e20_2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05129d2e20_2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5129d2e20_2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5129d2e20_2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305129d2e20_2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5129d2e20_2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05129d2e20_2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305129d2e20_2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5129d2e20_2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05129d2e20_2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305129d2e20_2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png"/><Relationship Id="rId4" Type="http://schemas.openxmlformats.org/officeDocument/2006/relationships/image" Target="../media/image5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1"/>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0"/>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1"/>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6" name="Shape 96"/>
        <p:cNvGrpSpPr/>
        <p:nvPr/>
      </p:nvGrpSpPr>
      <p:grpSpPr>
        <a:xfrm>
          <a:off x="0" y="0"/>
          <a:ext cx="0" cy="0"/>
          <a:chOff x="0" y="0"/>
          <a:chExt cx="0" cy="0"/>
        </a:xfrm>
      </p:grpSpPr>
      <p:sp>
        <p:nvSpPr>
          <p:cNvPr id="97" name="Google Shape;97;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2"/>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2"/>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3"/>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6" name="Google Shape;36;p43"/>
          <p:cNvPicPr preferRelativeResize="0"/>
          <p:nvPr/>
        </p:nvPicPr>
        <p:blipFill rotWithShape="1">
          <a:blip r:embed="rId2">
            <a:alphaModFix/>
          </a:blip>
          <a:srcRect b="0" l="0" r="0" t="0"/>
          <a:stretch/>
        </p:blipFill>
        <p:spPr>
          <a:xfrm>
            <a:off x="10711512" y="330213"/>
            <a:ext cx="1284576" cy="637759"/>
          </a:xfrm>
          <a:prstGeom prst="rect">
            <a:avLst/>
          </a:prstGeom>
          <a:noFill/>
          <a:ln>
            <a:noFill/>
          </a:ln>
        </p:spPr>
      </p:pic>
      <p:pic>
        <p:nvPicPr>
          <p:cNvPr id="37" name="Google Shape;37;p43"/>
          <p:cNvPicPr preferRelativeResize="0"/>
          <p:nvPr/>
        </p:nvPicPr>
        <p:blipFill rotWithShape="1">
          <a:blip r:embed="rId3">
            <a:alphaModFix/>
          </a:blip>
          <a:srcRect b="0" l="0" r="0" t="0"/>
          <a:stretch/>
        </p:blipFill>
        <p:spPr>
          <a:xfrm>
            <a:off x="93317" y="0"/>
            <a:ext cx="1489765" cy="1386637"/>
          </a:xfrm>
          <a:prstGeom prst="rect">
            <a:avLst/>
          </a:prstGeom>
          <a:noFill/>
          <a:ln>
            <a:noFill/>
          </a:ln>
        </p:spPr>
      </p:pic>
      <p:sp>
        <p:nvSpPr>
          <p:cNvPr id="38" name="Google Shape;3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4"/>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pic>
        <p:nvPicPr>
          <p:cNvPr id="44" name="Google Shape;44;p45"/>
          <p:cNvPicPr preferRelativeResize="0"/>
          <p:nvPr/>
        </p:nvPicPr>
        <p:blipFill rotWithShape="1">
          <a:blip r:embed="rId2">
            <a:alphaModFix/>
          </a:blip>
          <a:srcRect b="0" l="0" r="0" t="0"/>
          <a:stretch/>
        </p:blipFill>
        <p:spPr>
          <a:xfrm>
            <a:off x="-6350" y="0"/>
            <a:ext cx="12192000" cy="6858000"/>
          </a:xfrm>
          <a:prstGeom prst="rect">
            <a:avLst/>
          </a:prstGeom>
          <a:noFill/>
          <a:ln>
            <a:noFill/>
          </a:ln>
        </p:spPr>
      </p:pic>
      <p:pic>
        <p:nvPicPr>
          <p:cNvPr id="45" name="Google Shape;45;p45"/>
          <p:cNvPicPr preferRelativeResize="0"/>
          <p:nvPr/>
        </p:nvPicPr>
        <p:blipFill rotWithShape="1">
          <a:blip r:embed="rId3">
            <a:alphaModFix/>
          </a:blip>
          <a:srcRect b="0" l="0" r="0" t="0"/>
          <a:stretch/>
        </p:blipFill>
        <p:spPr>
          <a:xfrm>
            <a:off x="10711512" y="330213"/>
            <a:ext cx="1284576" cy="637759"/>
          </a:xfrm>
          <a:prstGeom prst="rect">
            <a:avLst/>
          </a:prstGeom>
          <a:noFill/>
          <a:ln>
            <a:noFill/>
          </a:ln>
        </p:spPr>
      </p:pic>
      <p:sp>
        <p:nvSpPr>
          <p:cNvPr id="46" name="Google Shape;46;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5"/>
          <p:cNvSpPr/>
          <p:nvPr/>
        </p:nvSpPr>
        <p:spPr>
          <a:xfrm>
            <a:off x="838200" y="6338919"/>
            <a:ext cx="2743200" cy="382556"/>
          </a:xfrm>
          <a:custGeom>
            <a:rect b="b" l="l" r="r" t="t"/>
            <a:pathLst>
              <a:path extrusionOk="0" h="189485" w="1026026">
                <a:moveTo>
                  <a:pt x="0" y="0"/>
                </a:moveTo>
                <a:lnTo>
                  <a:pt x="1026026" y="0"/>
                </a:lnTo>
                <a:lnTo>
                  <a:pt x="1026026" y="189485"/>
                </a:lnTo>
                <a:lnTo>
                  <a:pt x="0" y="18948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45"/>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 name="Google Shape;51;p45"/>
          <p:cNvPicPr preferRelativeResize="0"/>
          <p:nvPr/>
        </p:nvPicPr>
        <p:blipFill rotWithShape="1">
          <a:blip r:embed="rId4">
            <a:alphaModFix/>
          </a:blip>
          <a:srcRect b="0" l="0" r="0" t="0"/>
          <a:stretch/>
        </p:blipFill>
        <p:spPr>
          <a:xfrm>
            <a:off x="93317" y="0"/>
            <a:ext cx="1489765" cy="1386637"/>
          </a:xfrm>
          <a:prstGeom prst="rect">
            <a:avLst/>
          </a:prstGeom>
          <a:noFill/>
          <a:ln>
            <a:noFill/>
          </a:ln>
        </p:spPr>
      </p:pic>
      <p:sp>
        <p:nvSpPr>
          <p:cNvPr id="52" name="Google Shape;52;p45"/>
          <p:cNvSpPr/>
          <p:nvPr/>
        </p:nvSpPr>
        <p:spPr>
          <a:xfrm>
            <a:off x="10933155" y="6344015"/>
            <a:ext cx="466090" cy="431923"/>
          </a:xfrm>
          <a:custGeom>
            <a:rect b="b" l="l" r="r" t="t"/>
            <a:pathLst>
              <a:path extrusionOk="0" h="189485" w="1026026">
                <a:moveTo>
                  <a:pt x="0" y="0"/>
                </a:moveTo>
                <a:lnTo>
                  <a:pt x="1026026" y="0"/>
                </a:lnTo>
                <a:lnTo>
                  <a:pt x="1026026" y="189485"/>
                </a:lnTo>
                <a:lnTo>
                  <a:pt x="0" y="189485"/>
                </a:lnTo>
                <a:close/>
              </a:path>
            </a:pathLst>
          </a:custGeom>
          <a:solidFill>
            <a:srgbClr val="1869A6"/>
          </a:solidFill>
          <a:ln>
            <a:noFill/>
          </a:ln>
        </p:spPr>
      </p:sp>
      <p:sp>
        <p:nvSpPr>
          <p:cNvPr id="53" name="Google Shape;5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7"/>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8"/>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9"/>
          <p:cNvSpPr/>
          <p:nvPr>
            <p:ph idx="2" type="pic"/>
          </p:nvPr>
        </p:nvSpPr>
        <p:spPr>
          <a:xfrm>
            <a:off x="5183188" y="987425"/>
            <a:ext cx="6172200" cy="4873625"/>
          </a:xfrm>
          <a:prstGeom prst="rect">
            <a:avLst/>
          </a:prstGeom>
          <a:noFill/>
          <a:ln>
            <a:noFill/>
          </a:ln>
        </p:spPr>
      </p:sp>
      <p:sp>
        <p:nvSpPr>
          <p:cNvPr id="80" name="Google Shape;80;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53.png"/><Relationship Id="rId2" Type="http://schemas.openxmlformats.org/officeDocument/2006/relationships/image" Target="../media/image2.png"/><Relationship Id="rId3" Type="http://schemas.openxmlformats.org/officeDocument/2006/relationships/image" Target="../media/image56.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0"/>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id="11" name="Google Shape;11;p40"/>
          <p:cNvPicPr preferRelativeResize="0"/>
          <p:nvPr/>
        </p:nvPicPr>
        <p:blipFill rotWithShape="1">
          <a:blip r:embed="rId2">
            <a:alphaModFix/>
          </a:blip>
          <a:srcRect b="0" l="0" r="0" t="0"/>
          <a:stretch/>
        </p:blipFill>
        <p:spPr>
          <a:xfrm>
            <a:off x="10711512" y="330213"/>
            <a:ext cx="1284576" cy="637759"/>
          </a:xfrm>
          <a:prstGeom prst="rect">
            <a:avLst/>
          </a:prstGeom>
          <a:noFill/>
          <a:ln>
            <a:noFill/>
          </a:ln>
        </p:spPr>
      </p:pic>
      <p:sp>
        <p:nvSpPr>
          <p:cNvPr id="12" name="Google Shape;12;p40"/>
          <p:cNvSpPr/>
          <p:nvPr/>
        </p:nvSpPr>
        <p:spPr>
          <a:xfrm>
            <a:off x="838200" y="6338919"/>
            <a:ext cx="2743200" cy="382556"/>
          </a:xfrm>
          <a:custGeom>
            <a:rect b="b" l="l" r="r" t="t"/>
            <a:pathLst>
              <a:path extrusionOk="0" h="189485" w="1026026">
                <a:moveTo>
                  <a:pt x="0" y="0"/>
                </a:moveTo>
                <a:lnTo>
                  <a:pt x="1026026" y="0"/>
                </a:lnTo>
                <a:lnTo>
                  <a:pt x="1026026" y="189485"/>
                </a:lnTo>
                <a:lnTo>
                  <a:pt x="0" y="189485"/>
                </a:lnTo>
                <a:close/>
              </a:path>
            </a:pathLst>
          </a:custGeom>
          <a:solidFill>
            <a:srgbClr val="1869A6"/>
          </a:solidFill>
          <a:ln>
            <a:noFill/>
          </a:ln>
        </p:spPr>
      </p:sp>
      <p:pic>
        <p:nvPicPr>
          <p:cNvPr id="13" name="Google Shape;13;p40"/>
          <p:cNvPicPr preferRelativeResize="0"/>
          <p:nvPr/>
        </p:nvPicPr>
        <p:blipFill rotWithShape="1">
          <a:blip r:embed="rId3">
            <a:alphaModFix/>
          </a:blip>
          <a:srcRect b="0" l="0" r="0" t="0"/>
          <a:stretch/>
        </p:blipFill>
        <p:spPr>
          <a:xfrm>
            <a:off x="93317" y="0"/>
            <a:ext cx="1489765" cy="1386637"/>
          </a:xfrm>
          <a:prstGeom prst="rect">
            <a:avLst/>
          </a:prstGeom>
          <a:noFill/>
          <a:ln>
            <a:noFill/>
          </a:ln>
        </p:spPr>
      </p:pic>
      <p:sp>
        <p:nvSpPr>
          <p:cNvPr id="14" name="Google Shape;14;p40"/>
          <p:cNvSpPr/>
          <p:nvPr/>
        </p:nvSpPr>
        <p:spPr>
          <a:xfrm>
            <a:off x="10974189" y="6344015"/>
            <a:ext cx="466090" cy="431923"/>
          </a:xfrm>
          <a:custGeom>
            <a:rect b="b" l="l" r="r" t="t"/>
            <a:pathLst>
              <a:path extrusionOk="0" h="189485" w="1026026">
                <a:moveTo>
                  <a:pt x="0" y="0"/>
                </a:moveTo>
                <a:lnTo>
                  <a:pt x="1026026" y="0"/>
                </a:lnTo>
                <a:lnTo>
                  <a:pt x="1026026" y="189485"/>
                </a:lnTo>
                <a:lnTo>
                  <a:pt x="0" y="189485"/>
                </a:lnTo>
                <a:close/>
              </a:path>
            </a:pathLst>
          </a:custGeom>
          <a:solidFill>
            <a:srgbClr val="1869A6"/>
          </a:solidFill>
          <a:ln>
            <a:noFill/>
          </a:ln>
        </p:spPr>
      </p:sp>
      <p:sp>
        <p:nvSpPr>
          <p:cNvPr id="15" name="Google Shape;1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40"/>
          <p:cNvSpPr txBox="1"/>
          <p:nvPr>
            <p:ph idx="11" type="ftr"/>
          </p:nvPr>
        </p:nvSpPr>
        <p:spPr>
          <a:xfrm>
            <a:off x="3880338" y="6356350"/>
            <a:ext cx="4273062"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3.jpg"/><Relationship Id="rId5"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1524000" y="1122352"/>
            <a:ext cx="9352500" cy="2824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336EA8"/>
              </a:buClr>
              <a:buSzPct val="100000"/>
              <a:buFont typeface="Times New Roman"/>
              <a:buNone/>
            </a:pPr>
            <a:r>
              <a:rPr lang="en-US">
                <a:latin typeface="Georgia"/>
                <a:ea typeface="Georgia"/>
                <a:cs typeface="Georgia"/>
                <a:sym typeface="Georgia"/>
              </a:rPr>
              <a:t>HR Analytics</a:t>
            </a:r>
            <a:endParaRPr>
              <a:latin typeface="Georgia"/>
              <a:ea typeface="Georgia"/>
              <a:cs typeface="Georgia"/>
              <a:sym typeface="Georgia"/>
            </a:endParaRPr>
          </a:p>
          <a:p>
            <a:pPr indent="0" lvl="0" marL="0" rtl="0" algn="ctr">
              <a:lnSpc>
                <a:spcPct val="90000"/>
              </a:lnSpc>
              <a:spcBef>
                <a:spcPts val="0"/>
              </a:spcBef>
              <a:spcAft>
                <a:spcPts val="0"/>
              </a:spcAft>
              <a:buClr>
                <a:srgbClr val="336EA8"/>
              </a:buClr>
              <a:buSzPct val="100000"/>
              <a:buFont typeface="Times New Roman"/>
              <a:buNone/>
            </a:pPr>
            <a:r>
              <a:rPr lang="en-US">
                <a:latin typeface="Georgia"/>
                <a:ea typeface="Georgia"/>
                <a:cs typeface="Georgia"/>
                <a:sym typeface="Georgia"/>
              </a:rPr>
              <a:t>Unveiling the Factors Behind Employees Attrition</a:t>
            </a:r>
            <a:endParaRPr>
              <a:latin typeface="Georgia"/>
              <a:ea typeface="Georgia"/>
              <a:cs typeface="Georgia"/>
              <a:sym typeface="Georgia"/>
            </a:endParaRPr>
          </a:p>
        </p:txBody>
      </p:sp>
      <p:sp>
        <p:nvSpPr>
          <p:cNvPr id="107" name="Google Shape;107;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108" name="Google Shape;108;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1"/>
          <p:cNvSpPr/>
          <p:nvPr/>
        </p:nvSpPr>
        <p:spPr>
          <a:xfrm>
            <a:off x="4432200" y="4248775"/>
            <a:ext cx="3327600" cy="15417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2800"/>
              <a:buFont typeface="Arial"/>
              <a:buNone/>
            </a:pPr>
            <a:r>
              <a:rPr lang="en-US" sz="2800">
                <a:solidFill>
                  <a:schemeClr val="lt1"/>
                </a:solidFill>
                <a:latin typeface="Times New Roman"/>
                <a:ea typeface="Times New Roman"/>
                <a:cs typeface="Times New Roman"/>
                <a:sym typeface="Times New Roman"/>
              </a:rPr>
              <a:t>Presented by:</a:t>
            </a:r>
            <a:endParaRPr>
              <a:solidFill>
                <a:schemeClr val="lt1"/>
              </a:solidFill>
            </a:endParaRPr>
          </a:p>
          <a:p>
            <a:pPr indent="-2060575" lvl="0" marL="2060575" rtl="0" algn="ctr">
              <a:lnSpc>
                <a:spcPct val="90000"/>
              </a:lnSpc>
              <a:spcBef>
                <a:spcPts val="1000"/>
              </a:spcBef>
              <a:spcAft>
                <a:spcPts val="0"/>
              </a:spcAft>
              <a:buClr>
                <a:schemeClr val="dk1"/>
              </a:buClr>
              <a:buSzPts val="2000"/>
              <a:buFont typeface="Arial"/>
              <a:buNone/>
            </a:pPr>
            <a:r>
              <a:rPr lang="en-US" sz="2000">
                <a:solidFill>
                  <a:schemeClr val="lt1"/>
                </a:solidFill>
                <a:latin typeface="Times New Roman"/>
                <a:ea typeface="Times New Roman"/>
                <a:cs typeface="Times New Roman"/>
                <a:sym typeface="Times New Roman"/>
              </a:rPr>
              <a:t>Sara Ahmed</a:t>
            </a:r>
            <a:endParaRPr>
              <a:solidFill>
                <a:schemeClr val="lt1"/>
              </a:solidFill>
            </a:endParaRPr>
          </a:p>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05129d2e20_12_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g305129d2e20_12_51"/>
          <p:cNvSpPr txBox="1"/>
          <p:nvPr/>
        </p:nvSpPr>
        <p:spPr>
          <a:xfrm>
            <a:off x="2097525" y="614975"/>
            <a:ext cx="7733400" cy="700200"/>
          </a:xfrm>
          <a:prstGeom prst="rect">
            <a:avLst/>
          </a:prstGeom>
          <a:noFill/>
          <a:ln>
            <a:noFill/>
          </a:ln>
        </p:spPr>
        <p:txBody>
          <a:bodyPr anchorCtr="0" anchor="ctr" bIns="45700" lIns="91425" spcFirstLastPara="1" rIns="91425" wrap="square" tIns="45700">
            <a:normAutofit fontScale="25000" lnSpcReduction="20000"/>
          </a:bodyPr>
          <a:lstStyle/>
          <a:p>
            <a:pPr indent="0" lvl="0" marL="0" rtl="0" algn="ctr">
              <a:spcBef>
                <a:spcPts val="0"/>
              </a:spcBef>
              <a:spcAft>
                <a:spcPts val="0"/>
              </a:spcAft>
              <a:buClr>
                <a:schemeClr val="dk1"/>
              </a:buClr>
              <a:buFont typeface="Arial"/>
              <a:buNone/>
            </a:pPr>
            <a:r>
              <a:rPr b="1" lang="en-US" sz="12000">
                <a:solidFill>
                  <a:srgbClr val="0D0D0D"/>
                </a:solidFill>
                <a:latin typeface="Georgia"/>
                <a:ea typeface="Georgia"/>
                <a:cs typeface="Georgia"/>
                <a:sym typeface="Georgia"/>
              </a:rPr>
              <a:t>Relationships Between Entities</a:t>
            </a:r>
            <a:r>
              <a:rPr b="1" lang="en-US" sz="12000">
                <a:solidFill>
                  <a:srgbClr val="0D0D0D"/>
                </a:solidFill>
                <a:latin typeface="Georgia"/>
                <a:ea typeface="Georgia"/>
                <a:cs typeface="Georgia"/>
                <a:sym typeface="Georgia"/>
              </a:rPr>
              <a:t> (ERD)</a:t>
            </a:r>
            <a:endParaRPr b="1" sz="12000">
              <a:solidFill>
                <a:schemeClr val="dk1"/>
              </a:solidFill>
              <a:latin typeface="Georgia"/>
              <a:ea typeface="Georgia"/>
              <a:cs typeface="Georgia"/>
              <a:sym typeface="Georgia"/>
            </a:endParaRPr>
          </a:p>
          <a:p>
            <a:pPr indent="0" lvl="0" marL="0" marR="0" rtl="0" algn="ctr">
              <a:lnSpc>
                <a:spcPct val="107000"/>
              </a:lnSpc>
              <a:spcBef>
                <a:spcPts val="0"/>
              </a:spcBef>
              <a:spcAft>
                <a:spcPts val="0"/>
              </a:spcAft>
              <a:buClr>
                <a:schemeClr val="dk1"/>
              </a:buClr>
              <a:buSzPct val="100000"/>
              <a:buFont typeface="Times New Roman"/>
              <a:buNone/>
            </a:pPr>
            <a:r>
              <a:t/>
            </a:r>
            <a:endParaRPr b="1" sz="3600">
              <a:solidFill>
                <a:schemeClr val="dk1"/>
              </a:solidFill>
              <a:latin typeface="Times New Roman"/>
              <a:ea typeface="Times New Roman"/>
              <a:cs typeface="Times New Roman"/>
              <a:sym typeface="Times New Roman"/>
            </a:endParaRPr>
          </a:p>
          <a:p>
            <a:pPr indent="0" lvl="0" marL="0" marR="0" rtl="0" algn="ctr">
              <a:lnSpc>
                <a:spcPct val="107000"/>
              </a:lnSpc>
              <a:spcBef>
                <a:spcPts val="0"/>
              </a:spcBef>
              <a:spcAft>
                <a:spcPts val="0"/>
              </a:spcAft>
              <a:buClr>
                <a:schemeClr val="dk1"/>
              </a:buClr>
              <a:buSzPct val="100000"/>
              <a:buFont typeface="Arial"/>
              <a:buNone/>
            </a:pPr>
            <a:r>
              <a:t/>
            </a:r>
            <a:endParaRPr sz="2800" u="none" strike="noStrike">
              <a:solidFill>
                <a:schemeClr val="dk1"/>
              </a:solidFill>
              <a:latin typeface="Arial"/>
              <a:ea typeface="Arial"/>
              <a:cs typeface="Arial"/>
              <a:sym typeface="Arial"/>
            </a:endParaRPr>
          </a:p>
        </p:txBody>
      </p:sp>
      <p:sp>
        <p:nvSpPr>
          <p:cNvPr id="201" name="Google Shape;201;g305129d2e20_12_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202" name="Google Shape;202;g305129d2e20_12_51"/>
          <p:cNvPicPr preferRelativeResize="0"/>
          <p:nvPr/>
        </p:nvPicPr>
        <p:blipFill rotWithShape="1">
          <a:blip r:embed="rId3">
            <a:alphaModFix/>
          </a:blip>
          <a:srcRect b="2648" l="0" r="7028" t="6648"/>
          <a:stretch/>
        </p:blipFill>
        <p:spPr>
          <a:xfrm>
            <a:off x="1369787" y="1315175"/>
            <a:ext cx="9452426" cy="4940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pic>
        <p:nvPicPr>
          <p:cNvPr descr="A diagram of a computer&#10;&#10;Description automatically generated" id="207" name="Google Shape;207;p11"/>
          <p:cNvPicPr preferRelativeResize="0"/>
          <p:nvPr/>
        </p:nvPicPr>
        <p:blipFill rotWithShape="1">
          <a:blip r:embed="rId3">
            <a:alphaModFix/>
          </a:blip>
          <a:srcRect b="0" l="0" r="0" t="0"/>
          <a:stretch/>
        </p:blipFill>
        <p:spPr>
          <a:xfrm>
            <a:off x="591725" y="1735300"/>
            <a:ext cx="11151547" cy="4265449"/>
          </a:xfrm>
          <a:prstGeom prst="rect">
            <a:avLst/>
          </a:prstGeom>
          <a:noFill/>
          <a:ln>
            <a:noFill/>
          </a:ln>
        </p:spPr>
      </p:pic>
      <p:sp>
        <p:nvSpPr>
          <p:cNvPr id="208" name="Google Shape;20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1"/>
          <p:cNvSpPr txBox="1"/>
          <p:nvPr/>
        </p:nvSpPr>
        <p:spPr>
          <a:xfrm>
            <a:off x="1988100" y="808300"/>
            <a:ext cx="8499600" cy="120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Georgia"/>
                <a:ea typeface="Georgia"/>
                <a:cs typeface="Georgia"/>
                <a:sym typeface="Georgia"/>
              </a:rPr>
              <a:t>Programming Languages &amp; Tools</a:t>
            </a:r>
            <a:endParaRPr>
              <a:latin typeface="Georgia"/>
              <a:ea typeface="Georgia"/>
              <a:cs typeface="Georgia"/>
              <a:sym typeface="Georgia"/>
            </a:endParaRPr>
          </a:p>
          <a:p>
            <a:pPr indent="0" lvl="0" marL="0" marR="0" rtl="0" algn="l">
              <a:spcBef>
                <a:spcPts val="0"/>
              </a:spcBef>
              <a:spcAft>
                <a:spcPts val="0"/>
              </a:spcAft>
              <a:buNone/>
            </a:pPr>
            <a:r>
              <a:t/>
            </a:r>
            <a:endParaRPr b="1" sz="3600">
              <a:solidFill>
                <a:schemeClr val="dk1"/>
              </a:solidFill>
              <a:latin typeface="Times New Roman"/>
              <a:ea typeface="Times New Roman"/>
              <a:cs typeface="Times New Roman"/>
              <a:sym typeface="Times New Roman"/>
            </a:endParaRPr>
          </a:p>
        </p:txBody>
      </p:sp>
      <p:sp>
        <p:nvSpPr>
          <p:cNvPr id="210" name="Google Shape;21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211" name="Google Shape;211;p11"/>
          <p:cNvSpPr txBox="1"/>
          <p:nvPr/>
        </p:nvSpPr>
        <p:spPr>
          <a:xfrm>
            <a:off x="5617725" y="4763675"/>
            <a:ext cx="2061000" cy="1109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2"/>
          <p:cNvSpPr/>
          <p:nvPr/>
        </p:nvSpPr>
        <p:spPr>
          <a:xfrm>
            <a:off x="155" y="0"/>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12"/>
          <p:cNvSpPr txBox="1"/>
          <p:nvPr/>
        </p:nvSpPr>
        <p:spPr>
          <a:xfrm>
            <a:off x="916375" y="2248163"/>
            <a:ext cx="4432200" cy="2644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000">
                <a:solidFill>
                  <a:schemeClr val="dk1"/>
                </a:solidFill>
                <a:latin typeface="Georgia"/>
                <a:ea typeface="Georgia"/>
                <a:cs typeface="Georgia"/>
                <a:sym typeface="Georgia"/>
              </a:rPr>
              <a:t>Project Pipeline</a:t>
            </a:r>
            <a:endParaRPr>
              <a:solidFill>
                <a:schemeClr val="dk1"/>
              </a:solidFill>
              <a:latin typeface="Georgia"/>
              <a:ea typeface="Georgia"/>
              <a:cs typeface="Georgia"/>
              <a:sym typeface="Georgia"/>
            </a:endParaRPr>
          </a:p>
        </p:txBody>
      </p:sp>
      <p:grpSp>
        <p:nvGrpSpPr>
          <p:cNvPr id="219" name="Google Shape;219;p12"/>
          <p:cNvGrpSpPr/>
          <p:nvPr/>
        </p:nvGrpSpPr>
        <p:grpSpPr>
          <a:xfrm flipH="1">
            <a:off x="1585" y="419501"/>
            <a:ext cx="6527820" cy="6302115"/>
            <a:chOff x="6095999" y="52996"/>
            <a:chExt cx="6093363" cy="6805005"/>
          </a:xfrm>
        </p:grpSpPr>
        <p:sp>
          <p:nvSpPr>
            <p:cNvPr id="220" name="Google Shape;220;p12"/>
            <p:cNvSpPr/>
            <p:nvPr/>
          </p:nvSpPr>
          <p:spPr>
            <a:xfrm>
              <a:off x="6096001"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2"/>
            <p:cNvSpPr/>
            <p:nvPr/>
          </p:nvSpPr>
          <p:spPr>
            <a:xfrm>
              <a:off x="6095999"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2"/>
            <p:cNvSpPr/>
            <p:nvPr/>
          </p:nvSpPr>
          <p:spPr>
            <a:xfrm>
              <a:off x="6096000"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 name="Google Shape;22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224" name="Google Shape;224;p12"/>
          <p:cNvSpPr/>
          <p:nvPr/>
        </p:nvSpPr>
        <p:spPr>
          <a:xfrm>
            <a:off x="0" y="0"/>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5" name="Google Shape;225;p12"/>
          <p:cNvSpPr/>
          <p:nvPr/>
        </p:nvSpPr>
        <p:spPr>
          <a:xfrm>
            <a:off x="0" y="6721475"/>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13"/>
          <p:cNvSpPr txBox="1"/>
          <p:nvPr/>
        </p:nvSpPr>
        <p:spPr>
          <a:xfrm>
            <a:off x="4634489" y="550116"/>
            <a:ext cx="351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sp>
        <p:nvSpPr>
          <p:cNvPr id="232" name="Google Shape;232;p13"/>
          <p:cNvSpPr txBox="1"/>
          <p:nvPr/>
        </p:nvSpPr>
        <p:spPr>
          <a:xfrm>
            <a:off x="656250" y="1196626"/>
            <a:ext cx="6094200" cy="461700"/>
          </a:xfrm>
          <a:prstGeom prst="rect">
            <a:avLst/>
          </a:prstGeom>
          <a:noFill/>
          <a:ln>
            <a:noFill/>
          </a:ln>
        </p:spPr>
        <p:txBody>
          <a:bodyPr anchorCtr="0" anchor="t" bIns="45700" lIns="91425" spcFirstLastPara="1" rIns="91425" wrap="square" tIns="45700">
            <a:spAutoFit/>
          </a:bodyPr>
          <a:lstStyle/>
          <a:p>
            <a:pPr indent="-323850" lvl="0" marL="28575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Fixing Data types</a:t>
            </a:r>
            <a:endParaRPr sz="2400">
              <a:solidFill>
                <a:schemeClr val="dk1"/>
              </a:solidFill>
              <a:latin typeface="Calibri"/>
              <a:ea typeface="Calibri"/>
              <a:cs typeface="Calibri"/>
              <a:sym typeface="Calibri"/>
            </a:endParaRPr>
          </a:p>
        </p:txBody>
      </p:sp>
      <p:sp>
        <p:nvSpPr>
          <p:cNvPr id="233" name="Google Shape;233;p13"/>
          <p:cNvSpPr txBox="1"/>
          <p:nvPr/>
        </p:nvSpPr>
        <p:spPr>
          <a:xfrm>
            <a:off x="542200" y="1530000"/>
            <a:ext cx="8212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Detected missing values using df.isnull().sum()</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4" name="Google Shape;234;p13" title="detect.jpg"/>
          <p:cNvPicPr preferRelativeResize="0"/>
          <p:nvPr/>
        </p:nvPicPr>
        <p:blipFill>
          <a:blip r:embed="rId3">
            <a:alphaModFix/>
          </a:blip>
          <a:stretch>
            <a:fillRect/>
          </a:stretch>
        </p:blipFill>
        <p:spPr>
          <a:xfrm>
            <a:off x="860200" y="1990475"/>
            <a:ext cx="8662601" cy="1015800"/>
          </a:xfrm>
          <a:prstGeom prst="rect">
            <a:avLst/>
          </a:prstGeom>
          <a:noFill/>
          <a:ln>
            <a:noFill/>
          </a:ln>
        </p:spPr>
      </p:pic>
      <p:sp>
        <p:nvSpPr>
          <p:cNvPr id="235" name="Google Shape;23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236" name="Google Shape;236;p13"/>
          <p:cNvSpPr txBox="1"/>
          <p:nvPr/>
        </p:nvSpPr>
        <p:spPr>
          <a:xfrm>
            <a:off x="656250" y="3120338"/>
            <a:ext cx="9070500" cy="1015800"/>
          </a:xfrm>
          <a:prstGeom prst="rect">
            <a:avLst/>
          </a:prstGeom>
          <a:noFill/>
          <a:ln>
            <a:noFill/>
          </a:ln>
        </p:spPr>
        <p:txBody>
          <a:bodyPr anchorCtr="0" anchor="t" bIns="91425" lIns="91425" spcFirstLastPara="1" rIns="91425" wrap="square" tIns="91425">
            <a:spAutoFit/>
          </a:bodyPr>
          <a:lstStyle/>
          <a:p>
            <a:pPr indent="-285750" lvl="0" marL="285750" rtl="0" algn="l">
              <a:spcBef>
                <a:spcPts val="0"/>
              </a:spcBef>
              <a:spcAft>
                <a:spcPts val="0"/>
              </a:spcAft>
              <a:buClr>
                <a:schemeClr val="dk1"/>
              </a:buClr>
              <a:buSzPts val="1800"/>
              <a:buChar char="•"/>
            </a:pPr>
            <a:r>
              <a:rPr b="1" lang="en-US" sz="1800">
                <a:solidFill>
                  <a:schemeClr val="dk1"/>
                </a:solidFill>
                <a:latin typeface="Calibri"/>
                <a:ea typeface="Calibri"/>
                <a:cs typeface="Calibri"/>
                <a:sym typeface="Calibri"/>
              </a:rPr>
              <a:t>Handling Missing Values </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filled missing numerical values with mean to maintain data type consistency.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filled missing categorical values with mode to ensure correct data format.</a:t>
            </a:r>
            <a:endParaRPr/>
          </a:p>
        </p:txBody>
      </p:sp>
      <p:pic>
        <p:nvPicPr>
          <p:cNvPr id="237" name="Google Shape;237;p13" title="handd.jpg"/>
          <p:cNvPicPr preferRelativeResize="0"/>
          <p:nvPr/>
        </p:nvPicPr>
        <p:blipFill>
          <a:blip r:embed="rId4">
            <a:alphaModFix/>
          </a:blip>
          <a:stretch>
            <a:fillRect/>
          </a:stretch>
        </p:blipFill>
        <p:spPr>
          <a:xfrm>
            <a:off x="912900" y="4136150"/>
            <a:ext cx="9070500" cy="172914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15"/>
          <p:cNvSpPr txBox="1"/>
          <p:nvPr/>
        </p:nvSpPr>
        <p:spPr>
          <a:xfrm>
            <a:off x="838200" y="1988901"/>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Removing Duplicates</a:t>
            </a:r>
            <a:endParaRPr sz="1800">
              <a:solidFill>
                <a:schemeClr val="dk1"/>
              </a:solidFill>
              <a:latin typeface="Calibri"/>
              <a:ea typeface="Calibri"/>
              <a:cs typeface="Calibri"/>
              <a:sym typeface="Calibri"/>
            </a:endParaRPr>
          </a:p>
        </p:txBody>
      </p:sp>
      <p:sp>
        <p:nvSpPr>
          <p:cNvPr id="244" name="Google Shape;244;p15"/>
          <p:cNvSpPr txBox="1"/>
          <p:nvPr/>
        </p:nvSpPr>
        <p:spPr>
          <a:xfrm>
            <a:off x="4601039" y="663191"/>
            <a:ext cx="35189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pic>
        <p:nvPicPr>
          <p:cNvPr id="245" name="Google Shape;245;p15" title="nono.jpg"/>
          <p:cNvPicPr preferRelativeResize="0"/>
          <p:nvPr/>
        </p:nvPicPr>
        <p:blipFill rotWithShape="1">
          <a:blip r:embed="rId4">
            <a:alphaModFix/>
          </a:blip>
          <a:srcRect b="7576" l="0" r="0" t="7584"/>
          <a:stretch/>
        </p:blipFill>
        <p:spPr>
          <a:xfrm>
            <a:off x="1052300" y="2570450"/>
            <a:ext cx="4380650" cy="646325"/>
          </a:xfrm>
          <a:prstGeom prst="rect">
            <a:avLst/>
          </a:prstGeom>
          <a:noFill/>
          <a:ln>
            <a:noFill/>
          </a:ln>
        </p:spPr>
      </p:pic>
      <p:sp>
        <p:nvSpPr>
          <p:cNvPr id="246" name="Google Shape;246;p15"/>
          <p:cNvSpPr txBox="1"/>
          <p:nvPr/>
        </p:nvSpPr>
        <p:spPr>
          <a:xfrm>
            <a:off x="838200" y="3429000"/>
            <a:ext cx="8212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Saving Cleaned Data</a:t>
            </a:r>
            <a:endParaRPr b="1" sz="1800">
              <a:solidFill>
                <a:schemeClr val="dk1"/>
              </a:solidFill>
              <a:latin typeface="Calibri"/>
              <a:ea typeface="Calibri"/>
              <a:cs typeface="Calibri"/>
              <a:sym typeface="Calibri"/>
            </a:endParaRPr>
          </a:p>
        </p:txBody>
      </p:sp>
      <p:pic>
        <p:nvPicPr>
          <p:cNvPr id="247" name="Google Shape;247;p15" title="excel.jpg"/>
          <p:cNvPicPr preferRelativeResize="0"/>
          <p:nvPr/>
        </p:nvPicPr>
        <p:blipFill rotWithShape="1">
          <a:blip r:embed="rId5">
            <a:alphaModFix/>
          </a:blip>
          <a:srcRect b="0" l="485" r="495" t="0"/>
          <a:stretch/>
        </p:blipFill>
        <p:spPr>
          <a:xfrm>
            <a:off x="838200" y="4179300"/>
            <a:ext cx="7073526" cy="915525"/>
          </a:xfrm>
          <a:prstGeom prst="rect">
            <a:avLst/>
          </a:prstGeom>
          <a:noFill/>
          <a:ln>
            <a:noFill/>
          </a:ln>
        </p:spPr>
      </p:pic>
      <p:sp>
        <p:nvSpPr>
          <p:cNvPr id="248" name="Google Shape;248;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16"/>
          <p:cNvSpPr txBox="1"/>
          <p:nvPr/>
        </p:nvSpPr>
        <p:spPr>
          <a:xfrm>
            <a:off x="830225" y="1309526"/>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Generate Performance Rating</a:t>
            </a:r>
            <a:endParaRPr sz="1800">
              <a:solidFill>
                <a:schemeClr val="dk1"/>
              </a:solidFill>
              <a:latin typeface="Calibri"/>
              <a:ea typeface="Calibri"/>
              <a:cs typeface="Calibri"/>
              <a:sym typeface="Calibri"/>
            </a:endParaRPr>
          </a:p>
        </p:txBody>
      </p:sp>
      <p:sp>
        <p:nvSpPr>
          <p:cNvPr id="255" name="Google Shape;255;p16"/>
          <p:cNvSpPr txBox="1"/>
          <p:nvPr/>
        </p:nvSpPr>
        <p:spPr>
          <a:xfrm>
            <a:off x="4601039" y="663191"/>
            <a:ext cx="35189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pic>
        <p:nvPicPr>
          <p:cNvPr id="256" name="Google Shape;256;p16" title="1.jpg"/>
          <p:cNvPicPr preferRelativeResize="0"/>
          <p:nvPr/>
        </p:nvPicPr>
        <p:blipFill>
          <a:blip r:embed="rId3">
            <a:alphaModFix/>
          </a:blip>
          <a:stretch>
            <a:fillRect/>
          </a:stretch>
        </p:blipFill>
        <p:spPr>
          <a:xfrm>
            <a:off x="838200" y="1718371"/>
            <a:ext cx="7019925" cy="819150"/>
          </a:xfrm>
          <a:prstGeom prst="rect">
            <a:avLst/>
          </a:prstGeom>
          <a:noFill/>
          <a:ln>
            <a:noFill/>
          </a:ln>
        </p:spPr>
      </p:pic>
      <p:sp>
        <p:nvSpPr>
          <p:cNvPr id="257" name="Google Shape;257;p16"/>
          <p:cNvSpPr txBox="1"/>
          <p:nvPr/>
        </p:nvSpPr>
        <p:spPr>
          <a:xfrm>
            <a:off x="671975" y="2675775"/>
            <a:ext cx="8229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Generate Job Satisfaction Scores</a:t>
            </a:r>
            <a:endParaRPr b="1"/>
          </a:p>
        </p:txBody>
      </p:sp>
      <p:pic>
        <p:nvPicPr>
          <p:cNvPr id="258" name="Google Shape;258;p16" title="2.jpg"/>
          <p:cNvPicPr preferRelativeResize="0"/>
          <p:nvPr/>
        </p:nvPicPr>
        <p:blipFill>
          <a:blip r:embed="rId4">
            <a:alphaModFix/>
          </a:blip>
          <a:stretch>
            <a:fillRect/>
          </a:stretch>
        </p:blipFill>
        <p:spPr>
          <a:xfrm>
            <a:off x="830200" y="3075975"/>
            <a:ext cx="9866000" cy="646325"/>
          </a:xfrm>
          <a:prstGeom prst="rect">
            <a:avLst/>
          </a:prstGeom>
          <a:noFill/>
          <a:ln>
            <a:noFill/>
          </a:ln>
        </p:spPr>
      </p:pic>
      <p:sp>
        <p:nvSpPr>
          <p:cNvPr id="259" name="Google Shape;259;p16"/>
          <p:cNvSpPr txBox="1"/>
          <p:nvPr/>
        </p:nvSpPr>
        <p:spPr>
          <a:xfrm>
            <a:off x="671975" y="3722288"/>
            <a:ext cx="7913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Assign Job Level Based on Experience</a:t>
            </a:r>
            <a:endParaRPr b="1" sz="1800">
              <a:solidFill>
                <a:schemeClr val="dk1"/>
              </a:solidFill>
              <a:latin typeface="Calibri"/>
              <a:ea typeface="Calibri"/>
              <a:cs typeface="Calibri"/>
              <a:sym typeface="Calibri"/>
            </a:endParaRPr>
          </a:p>
        </p:txBody>
      </p:sp>
      <p:pic>
        <p:nvPicPr>
          <p:cNvPr id="260" name="Google Shape;260;p16" title="3.jpg"/>
          <p:cNvPicPr preferRelativeResize="0"/>
          <p:nvPr/>
        </p:nvPicPr>
        <p:blipFill>
          <a:blip r:embed="rId5">
            <a:alphaModFix/>
          </a:blip>
          <a:stretch>
            <a:fillRect/>
          </a:stretch>
        </p:blipFill>
        <p:spPr>
          <a:xfrm>
            <a:off x="830200" y="4140300"/>
            <a:ext cx="7438749" cy="1798050"/>
          </a:xfrm>
          <a:prstGeom prst="rect">
            <a:avLst/>
          </a:prstGeom>
          <a:noFill/>
          <a:ln>
            <a:noFill/>
          </a:ln>
        </p:spPr>
      </p:pic>
      <p:sp>
        <p:nvSpPr>
          <p:cNvPr id="261" name="Google Shape;261;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17"/>
          <p:cNvSpPr txBox="1"/>
          <p:nvPr/>
        </p:nvSpPr>
        <p:spPr>
          <a:xfrm>
            <a:off x="838200" y="1124351"/>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Generate Monthly Income</a:t>
            </a:r>
            <a:endParaRPr sz="1800">
              <a:solidFill>
                <a:schemeClr val="dk1"/>
              </a:solidFill>
              <a:latin typeface="Calibri"/>
              <a:ea typeface="Calibri"/>
              <a:cs typeface="Calibri"/>
              <a:sym typeface="Calibri"/>
            </a:endParaRPr>
          </a:p>
        </p:txBody>
      </p:sp>
      <p:sp>
        <p:nvSpPr>
          <p:cNvPr id="269" name="Google Shape;269;p17"/>
          <p:cNvSpPr txBox="1"/>
          <p:nvPr/>
        </p:nvSpPr>
        <p:spPr>
          <a:xfrm>
            <a:off x="4634489" y="477841"/>
            <a:ext cx="351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pic>
        <p:nvPicPr>
          <p:cNvPr id="270" name="Google Shape;270;p17" title="4.jpg"/>
          <p:cNvPicPr preferRelativeResize="0"/>
          <p:nvPr/>
        </p:nvPicPr>
        <p:blipFill>
          <a:blip r:embed="rId3">
            <a:alphaModFix/>
          </a:blip>
          <a:stretch>
            <a:fillRect/>
          </a:stretch>
        </p:blipFill>
        <p:spPr>
          <a:xfrm>
            <a:off x="936575" y="1493650"/>
            <a:ext cx="4843179" cy="1794100"/>
          </a:xfrm>
          <a:prstGeom prst="rect">
            <a:avLst/>
          </a:prstGeom>
          <a:noFill/>
          <a:ln>
            <a:noFill/>
          </a:ln>
        </p:spPr>
      </p:pic>
      <p:sp>
        <p:nvSpPr>
          <p:cNvPr id="271" name="Google Shape;271;p17"/>
          <p:cNvSpPr txBox="1"/>
          <p:nvPr/>
        </p:nvSpPr>
        <p:spPr>
          <a:xfrm>
            <a:off x="838200" y="3228888"/>
            <a:ext cx="821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b="1" lang="en-US">
                <a:solidFill>
                  <a:schemeClr val="dk1"/>
                </a:solidFill>
                <a:latin typeface="Calibri"/>
                <a:ea typeface="Calibri"/>
                <a:cs typeface="Calibri"/>
                <a:sym typeface="Calibri"/>
              </a:rPr>
              <a:t>Calculate Number of Promotions</a:t>
            </a:r>
            <a:endParaRPr b="1" sz="1600">
              <a:solidFill>
                <a:schemeClr val="dk1"/>
              </a:solidFill>
              <a:latin typeface="Calibri"/>
              <a:ea typeface="Calibri"/>
              <a:cs typeface="Calibri"/>
              <a:sym typeface="Calibri"/>
            </a:endParaRPr>
          </a:p>
        </p:txBody>
      </p:sp>
      <p:pic>
        <p:nvPicPr>
          <p:cNvPr id="272" name="Google Shape;272;p17" title="5.jpg"/>
          <p:cNvPicPr preferRelativeResize="0"/>
          <p:nvPr/>
        </p:nvPicPr>
        <p:blipFill>
          <a:blip r:embed="rId4">
            <a:alphaModFix/>
          </a:blip>
          <a:stretch>
            <a:fillRect/>
          </a:stretch>
        </p:blipFill>
        <p:spPr>
          <a:xfrm>
            <a:off x="838200" y="3629100"/>
            <a:ext cx="5296925" cy="2617500"/>
          </a:xfrm>
          <a:prstGeom prst="rect">
            <a:avLst/>
          </a:prstGeom>
          <a:noFill/>
          <a:ln>
            <a:noFill/>
          </a:ln>
        </p:spPr>
      </p:pic>
      <p:sp>
        <p:nvSpPr>
          <p:cNvPr id="273" name="Google Shape;27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05129d2e20_16_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g305129d2e20_16_19"/>
          <p:cNvSpPr txBox="1"/>
          <p:nvPr/>
        </p:nvSpPr>
        <p:spPr>
          <a:xfrm>
            <a:off x="838200" y="1125151"/>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Determine Attrition</a:t>
            </a:r>
            <a:endParaRPr sz="1800">
              <a:solidFill>
                <a:schemeClr val="dk1"/>
              </a:solidFill>
              <a:latin typeface="Calibri"/>
              <a:ea typeface="Calibri"/>
              <a:cs typeface="Calibri"/>
              <a:sym typeface="Calibri"/>
            </a:endParaRPr>
          </a:p>
        </p:txBody>
      </p:sp>
      <p:sp>
        <p:nvSpPr>
          <p:cNvPr id="281" name="Google Shape;281;g305129d2e20_16_19"/>
          <p:cNvSpPr txBox="1"/>
          <p:nvPr/>
        </p:nvSpPr>
        <p:spPr>
          <a:xfrm>
            <a:off x="4601039" y="663191"/>
            <a:ext cx="351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sp>
        <p:nvSpPr>
          <p:cNvPr id="282" name="Google Shape;282;g305129d2e20_16_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283" name="Google Shape;283;g305129d2e20_16_19" title="6.jpg"/>
          <p:cNvPicPr preferRelativeResize="0"/>
          <p:nvPr/>
        </p:nvPicPr>
        <p:blipFill>
          <a:blip r:embed="rId3">
            <a:alphaModFix/>
          </a:blip>
          <a:stretch>
            <a:fillRect/>
          </a:stretch>
        </p:blipFill>
        <p:spPr>
          <a:xfrm>
            <a:off x="964850" y="1494450"/>
            <a:ext cx="7645750" cy="2230850"/>
          </a:xfrm>
          <a:prstGeom prst="rect">
            <a:avLst/>
          </a:prstGeom>
          <a:noFill/>
          <a:ln>
            <a:noFill/>
          </a:ln>
        </p:spPr>
      </p:pic>
      <p:sp>
        <p:nvSpPr>
          <p:cNvPr id="284" name="Google Shape;284;g305129d2e20_16_19"/>
          <p:cNvSpPr txBox="1"/>
          <p:nvPr/>
        </p:nvSpPr>
        <p:spPr>
          <a:xfrm>
            <a:off x="838200" y="37253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Inferring Company Size</a:t>
            </a:r>
            <a:endParaRPr b="1"/>
          </a:p>
        </p:txBody>
      </p:sp>
      <p:pic>
        <p:nvPicPr>
          <p:cNvPr id="285" name="Google Shape;285;g305129d2e20_16_19" title="7.jpg"/>
          <p:cNvPicPr preferRelativeResize="0"/>
          <p:nvPr/>
        </p:nvPicPr>
        <p:blipFill>
          <a:blip r:embed="rId4">
            <a:alphaModFix/>
          </a:blip>
          <a:stretch>
            <a:fillRect/>
          </a:stretch>
        </p:blipFill>
        <p:spPr>
          <a:xfrm>
            <a:off x="964850" y="4067713"/>
            <a:ext cx="6491726" cy="1862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05129d2e20_16_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g305129d2e20_16_52"/>
          <p:cNvSpPr txBox="1"/>
          <p:nvPr/>
        </p:nvSpPr>
        <p:spPr>
          <a:xfrm>
            <a:off x="838200" y="1047076"/>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Inferring Company Reputation</a:t>
            </a:r>
            <a:endParaRPr sz="1800">
              <a:solidFill>
                <a:schemeClr val="dk1"/>
              </a:solidFill>
              <a:latin typeface="Calibri"/>
              <a:ea typeface="Calibri"/>
              <a:cs typeface="Calibri"/>
              <a:sym typeface="Calibri"/>
            </a:endParaRPr>
          </a:p>
        </p:txBody>
      </p:sp>
      <p:sp>
        <p:nvSpPr>
          <p:cNvPr id="293" name="Google Shape;293;g305129d2e20_16_52"/>
          <p:cNvSpPr txBox="1"/>
          <p:nvPr/>
        </p:nvSpPr>
        <p:spPr>
          <a:xfrm>
            <a:off x="4572514" y="400566"/>
            <a:ext cx="351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sp>
        <p:nvSpPr>
          <p:cNvPr id="294" name="Google Shape;294;g305129d2e20_16_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295" name="Google Shape;295;g305129d2e20_16_52" title="8.jpg"/>
          <p:cNvPicPr preferRelativeResize="0"/>
          <p:nvPr/>
        </p:nvPicPr>
        <p:blipFill>
          <a:blip r:embed="rId3">
            <a:alphaModFix/>
          </a:blip>
          <a:stretch>
            <a:fillRect/>
          </a:stretch>
        </p:blipFill>
        <p:spPr>
          <a:xfrm>
            <a:off x="838200" y="1462025"/>
            <a:ext cx="6351550" cy="2079600"/>
          </a:xfrm>
          <a:prstGeom prst="rect">
            <a:avLst/>
          </a:prstGeom>
          <a:noFill/>
          <a:ln>
            <a:noFill/>
          </a:ln>
        </p:spPr>
      </p:pic>
      <p:sp>
        <p:nvSpPr>
          <p:cNvPr id="296" name="Google Shape;296;g305129d2e20_16_52"/>
          <p:cNvSpPr txBox="1"/>
          <p:nvPr/>
        </p:nvSpPr>
        <p:spPr>
          <a:xfrm>
            <a:off x="838200" y="35416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Generate Experience</a:t>
            </a:r>
            <a:endParaRPr b="1"/>
          </a:p>
        </p:txBody>
      </p:sp>
      <p:pic>
        <p:nvPicPr>
          <p:cNvPr id="297" name="Google Shape;297;g305129d2e20_16_52" title="9.jpg"/>
          <p:cNvPicPr preferRelativeResize="0"/>
          <p:nvPr/>
        </p:nvPicPr>
        <p:blipFill>
          <a:blip r:embed="rId4">
            <a:alphaModFix/>
          </a:blip>
          <a:stretch>
            <a:fillRect/>
          </a:stretch>
        </p:blipFill>
        <p:spPr>
          <a:xfrm>
            <a:off x="888238" y="3941813"/>
            <a:ext cx="5994126" cy="2223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05129d2e20_16_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g305129d2e20_16_70"/>
          <p:cNvSpPr txBox="1"/>
          <p:nvPr/>
        </p:nvSpPr>
        <p:spPr>
          <a:xfrm>
            <a:off x="838200" y="957076"/>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Generate Hire Date</a:t>
            </a:r>
            <a:endParaRPr sz="1800">
              <a:solidFill>
                <a:schemeClr val="dk1"/>
              </a:solidFill>
              <a:latin typeface="Calibri"/>
              <a:ea typeface="Calibri"/>
              <a:cs typeface="Calibri"/>
              <a:sym typeface="Calibri"/>
            </a:endParaRPr>
          </a:p>
        </p:txBody>
      </p:sp>
      <p:sp>
        <p:nvSpPr>
          <p:cNvPr id="305" name="Google Shape;305;g305129d2e20_16_70"/>
          <p:cNvSpPr txBox="1"/>
          <p:nvPr/>
        </p:nvSpPr>
        <p:spPr>
          <a:xfrm>
            <a:off x="4572514" y="400566"/>
            <a:ext cx="351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1- Data Cleaning</a:t>
            </a:r>
            <a:endParaRPr/>
          </a:p>
        </p:txBody>
      </p:sp>
      <p:sp>
        <p:nvSpPr>
          <p:cNvPr id="306" name="Google Shape;306;g305129d2e20_16_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307" name="Google Shape;307;g305129d2e20_16_70"/>
          <p:cNvSpPr txBox="1"/>
          <p:nvPr/>
        </p:nvSpPr>
        <p:spPr>
          <a:xfrm>
            <a:off x="838200" y="35416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t/>
            </a:r>
            <a:endParaRPr b="1"/>
          </a:p>
        </p:txBody>
      </p:sp>
      <p:pic>
        <p:nvPicPr>
          <p:cNvPr id="308" name="Google Shape;308;g305129d2e20_16_70" title="10.jpg"/>
          <p:cNvPicPr preferRelativeResize="0"/>
          <p:nvPr/>
        </p:nvPicPr>
        <p:blipFill>
          <a:blip r:embed="rId3">
            <a:alphaModFix/>
          </a:blip>
          <a:stretch>
            <a:fillRect/>
          </a:stretch>
        </p:blipFill>
        <p:spPr>
          <a:xfrm>
            <a:off x="838200" y="1326375"/>
            <a:ext cx="7020701" cy="3584100"/>
          </a:xfrm>
          <a:prstGeom prst="rect">
            <a:avLst/>
          </a:prstGeom>
          <a:noFill/>
          <a:ln>
            <a:noFill/>
          </a:ln>
        </p:spPr>
      </p:pic>
      <p:sp>
        <p:nvSpPr>
          <p:cNvPr id="309" name="Google Shape;309;g305129d2e20_16_70"/>
          <p:cNvSpPr txBox="1"/>
          <p:nvPr/>
        </p:nvSpPr>
        <p:spPr>
          <a:xfrm>
            <a:off x="744275" y="4910475"/>
            <a:ext cx="8212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Data Normalization</a:t>
            </a:r>
            <a:endParaRPr b="1" sz="1800">
              <a:solidFill>
                <a:schemeClr val="dk1"/>
              </a:solidFill>
              <a:latin typeface="Calibri"/>
              <a:ea typeface="Calibri"/>
              <a:cs typeface="Calibri"/>
              <a:sym typeface="Calibri"/>
            </a:endParaRPr>
          </a:p>
        </p:txBody>
      </p:sp>
      <p:pic>
        <p:nvPicPr>
          <p:cNvPr id="310" name="Google Shape;310;g305129d2e20_16_70" title="55.jpg"/>
          <p:cNvPicPr preferRelativeResize="0"/>
          <p:nvPr/>
        </p:nvPicPr>
        <p:blipFill>
          <a:blip r:embed="rId4">
            <a:alphaModFix/>
          </a:blip>
          <a:stretch>
            <a:fillRect/>
          </a:stretch>
        </p:blipFill>
        <p:spPr>
          <a:xfrm>
            <a:off x="838200" y="5372164"/>
            <a:ext cx="5525175" cy="646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6054663" y="1516913"/>
            <a:ext cx="5266800" cy="44481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High employee turnover huts productivity and increases costs. This project analyzes HR data to identify why employees leave and predict attrition risks. We examine factors like job satisfaction, salary, promotions and work-life balance to help companies improve retention strategies.</a:t>
            </a:r>
            <a:endParaRPr/>
          </a:p>
          <a:p>
            <a:pPr indent="0" lvl="0" marL="0" rtl="0" algn="just">
              <a:spcBef>
                <a:spcPts val="0"/>
              </a:spcBef>
              <a:spcAft>
                <a:spcPts val="0"/>
              </a:spcAft>
              <a:buClr>
                <a:schemeClr val="dk1"/>
              </a:buClr>
              <a:buSzPts val="2400"/>
              <a:buFont typeface="Times New Roman"/>
              <a:buNone/>
            </a:pPr>
            <a:r>
              <a:t/>
            </a:r>
            <a:endParaRPr sz="2400">
              <a:latin typeface="Times New Roman"/>
              <a:ea typeface="Times New Roman"/>
              <a:cs typeface="Times New Roman"/>
              <a:sym typeface="Times New Roman"/>
            </a:endParaRPr>
          </a:p>
        </p:txBody>
      </p:sp>
      <p:sp>
        <p:nvSpPr>
          <p:cNvPr id="116" name="Google Shape;1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 name="Google Shape;117;p2"/>
          <p:cNvSpPr txBox="1"/>
          <p:nvPr/>
        </p:nvSpPr>
        <p:spPr>
          <a:xfrm>
            <a:off x="6096000" y="778043"/>
            <a:ext cx="5184000" cy="1185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36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US" sz="3500" u="none" cap="none" strike="noStrike">
                <a:solidFill>
                  <a:schemeClr val="dk1"/>
                </a:solidFill>
                <a:latin typeface="Georgia"/>
                <a:ea typeface="Georgia"/>
                <a:cs typeface="Georgia"/>
                <a:sym typeface="Georgia"/>
              </a:rPr>
              <a:t>Problem Description</a:t>
            </a:r>
            <a:endParaRPr i="0" sz="3500" u="none" cap="none" strike="noStrike">
              <a:solidFill>
                <a:schemeClr val="dk1"/>
              </a:solidFill>
              <a:latin typeface="Georgia"/>
              <a:ea typeface="Georgia"/>
              <a:cs typeface="Georgia"/>
              <a:sym typeface="Georgia"/>
            </a:endParaRPr>
          </a:p>
        </p:txBody>
      </p:sp>
      <p:sp>
        <p:nvSpPr>
          <p:cNvPr id="118" name="Google Shape;118;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119" name="Google Shape;119;p2"/>
          <p:cNvPicPr preferRelativeResize="0"/>
          <p:nvPr/>
        </p:nvPicPr>
        <p:blipFill>
          <a:blip r:embed="rId3">
            <a:alphaModFix/>
          </a:blip>
          <a:stretch>
            <a:fillRect/>
          </a:stretch>
        </p:blipFill>
        <p:spPr>
          <a:xfrm>
            <a:off x="656625" y="1285875"/>
            <a:ext cx="4910250" cy="4910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19"/>
          <p:cNvSpPr txBox="1"/>
          <p:nvPr/>
        </p:nvSpPr>
        <p:spPr>
          <a:xfrm>
            <a:off x="3084850" y="677900"/>
            <a:ext cx="6563700" cy="99390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3060"/>
              <a:buFont typeface="Times New Roman"/>
              <a:buNone/>
            </a:pPr>
            <a:r>
              <a:rPr b="1" lang="en-US" sz="3259" u="none" strike="noStrike">
                <a:solidFill>
                  <a:schemeClr val="dk1"/>
                </a:solidFill>
                <a:latin typeface="Times New Roman"/>
                <a:ea typeface="Times New Roman"/>
                <a:cs typeface="Times New Roman"/>
                <a:sym typeface="Times New Roman"/>
              </a:rPr>
              <a:t>2- Data Exploratory Analysis (SQL)</a:t>
            </a:r>
            <a:endParaRPr sz="1390"/>
          </a:p>
          <a:p>
            <a:pPr indent="0" lvl="0" marL="0" marR="0" rtl="0" algn="ctr">
              <a:lnSpc>
                <a:spcPct val="107000"/>
              </a:lnSpc>
              <a:spcBef>
                <a:spcPts val="0"/>
              </a:spcBef>
              <a:spcAft>
                <a:spcPts val="0"/>
              </a:spcAft>
              <a:buClr>
                <a:schemeClr val="dk1"/>
              </a:buClr>
              <a:buSzPts val="2380"/>
              <a:buFont typeface="Arial"/>
              <a:buNone/>
            </a:pPr>
            <a:r>
              <a:t/>
            </a:r>
            <a:endParaRPr sz="2380" u="none" strike="noStrike">
              <a:solidFill>
                <a:schemeClr val="dk1"/>
              </a:solidFill>
              <a:latin typeface="Arial"/>
              <a:ea typeface="Arial"/>
              <a:cs typeface="Arial"/>
              <a:sym typeface="Arial"/>
            </a:endParaRPr>
          </a:p>
        </p:txBody>
      </p:sp>
      <p:sp>
        <p:nvSpPr>
          <p:cNvPr id="317" name="Google Shape;317;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318" name="Google Shape;318;p19"/>
          <p:cNvPicPr preferRelativeResize="0"/>
          <p:nvPr/>
        </p:nvPicPr>
        <p:blipFill>
          <a:blip r:embed="rId3">
            <a:alphaModFix/>
          </a:blip>
          <a:stretch>
            <a:fillRect/>
          </a:stretch>
        </p:blipFill>
        <p:spPr>
          <a:xfrm>
            <a:off x="222150" y="1314450"/>
            <a:ext cx="7781925" cy="2114550"/>
          </a:xfrm>
          <a:prstGeom prst="rect">
            <a:avLst/>
          </a:prstGeom>
          <a:noFill/>
          <a:ln>
            <a:noFill/>
          </a:ln>
        </p:spPr>
      </p:pic>
      <p:pic>
        <p:nvPicPr>
          <p:cNvPr id="319" name="Google Shape;319;p19"/>
          <p:cNvPicPr preferRelativeResize="0"/>
          <p:nvPr/>
        </p:nvPicPr>
        <p:blipFill>
          <a:blip r:embed="rId4">
            <a:alphaModFix/>
          </a:blip>
          <a:stretch>
            <a:fillRect/>
          </a:stretch>
        </p:blipFill>
        <p:spPr>
          <a:xfrm>
            <a:off x="3084850" y="3627900"/>
            <a:ext cx="9124950" cy="2266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05129d2e20_12_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5" name="Google Shape;325;g305129d2e20_12_87"/>
          <p:cNvSpPr txBox="1"/>
          <p:nvPr/>
        </p:nvSpPr>
        <p:spPr>
          <a:xfrm>
            <a:off x="3084850" y="677900"/>
            <a:ext cx="6417900" cy="99390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2790"/>
              <a:buFont typeface="Times New Roman"/>
              <a:buNone/>
            </a:pPr>
            <a:r>
              <a:rPr b="1" lang="en-US" sz="3090" u="none" strike="noStrike">
                <a:solidFill>
                  <a:schemeClr val="dk1"/>
                </a:solidFill>
                <a:latin typeface="Times New Roman"/>
                <a:ea typeface="Times New Roman"/>
                <a:cs typeface="Times New Roman"/>
                <a:sym typeface="Times New Roman"/>
              </a:rPr>
              <a:t>2- Data Exploratory Analysis (SQL)</a:t>
            </a:r>
            <a:endParaRPr sz="1385"/>
          </a:p>
          <a:p>
            <a:pPr indent="0" lvl="0" marL="0" marR="0" rtl="0" algn="ctr">
              <a:lnSpc>
                <a:spcPct val="107000"/>
              </a:lnSpc>
              <a:spcBef>
                <a:spcPts val="0"/>
              </a:spcBef>
              <a:spcAft>
                <a:spcPts val="0"/>
              </a:spcAft>
              <a:buClr>
                <a:schemeClr val="dk1"/>
              </a:buClr>
              <a:buSzPts val="2170"/>
              <a:buFont typeface="Arial"/>
              <a:buNone/>
            </a:pPr>
            <a:r>
              <a:t/>
            </a:r>
            <a:endParaRPr sz="2170" u="none" strike="noStrike">
              <a:solidFill>
                <a:schemeClr val="dk1"/>
              </a:solidFill>
              <a:latin typeface="Arial"/>
              <a:ea typeface="Arial"/>
              <a:cs typeface="Arial"/>
              <a:sym typeface="Arial"/>
            </a:endParaRPr>
          </a:p>
        </p:txBody>
      </p:sp>
      <p:sp>
        <p:nvSpPr>
          <p:cNvPr id="326" name="Google Shape;326;g305129d2e20_12_8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327" name="Google Shape;327;g305129d2e20_12_87"/>
          <p:cNvPicPr preferRelativeResize="0"/>
          <p:nvPr/>
        </p:nvPicPr>
        <p:blipFill rotWithShape="1">
          <a:blip r:embed="rId3">
            <a:alphaModFix/>
          </a:blip>
          <a:srcRect b="0" l="1758" r="0" t="0"/>
          <a:stretch/>
        </p:blipFill>
        <p:spPr>
          <a:xfrm>
            <a:off x="437750" y="1449825"/>
            <a:ext cx="6114976" cy="2432925"/>
          </a:xfrm>
          <a:prstGeom prst="rect">
            <a:avLst/>
          </a:prstGeom>
          <a:noFill/>
          <a:ln>
            <a:noFill/>
          </a:ln>
        </p:spPr>
      </p:pic>
      <p:pic>
        <p:nvPicPr>
          <p:cNvPr id="328" name="Google Shape;328;g305129d2e20_12_87"/>
          <p:cNvPicPr preferRelativeResize="0"/>
          <p:nvPr/>
        </p:nvPicPr>
        <p:blipFill>
          <a:blip r:embed="rId4">
            <a:alphaModFix/>
          </a:blip>
          <a:stretch>
            <a:fillRect/>
          </a:stretch>
        </p:blipFill>
        <p:spPr>
          <a:xfrm>
            <a:off x="3862073" y="3771025"/>
            <a:ext cx="8106503" cy="2432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05129d2e20_12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g305129d2e20_12_96"/>
          <p:cNvSpPr txBox="1"/>
          <p:nvPr/>
        </p:nvSpPr>
        <p:spPr>
          <a:xfrm>
            <a:off x="3084850" y="677900"/>
            <a:ext cx="6490800" cy="99390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2790"/>
              <a:buFont typeface="Times New Roman"/>
              <a:buNone/>
            </a:pPr>
            <a:r>
              <a:rPr b="1" lang="en-US" sz="3090" u="none" strike="noStrike">
                <a:solidFill>
                  <a:schemeClr val="dk1"/>
                </a:solidFill>
                <a:latin typeface="Times New Roman"/>
                <a:ea typeface="Times New Roman"/>
                <a:cs typeface="Times New Roman"/>
                <a:sym typeface="Times New Roman"/>
              </a:rPr>
              <a:t>2- Data Exploratory Analysis (SQL)</a:t>
            </a:r>
            <a:endParaRPr sz="1385"/>
          </a:p>
          <a:p>
            <a:pPr indent="0" lvl="0" marL="0" marR="0" rtl="0" algn="ctr">
              <a:lnSpc>
                <a:spcPct val="107000"/>
              </a:lnSpc>
              <a:spcBef>
                <a:spcPts val="0"/>
              </a:spcBef>
              <a:spcAft>
                <a:spcPts val="0"/>
              </a:spcAft>
              <a:buClr>
                <a:schemeClr val="dk1"/>
              </a:buClr>
              <a:buSzPts val="2170"/>
              <a:buFont typeface="Arial"/>
              <a:buNone/>
            </a:pPr>
            <a:r>
              <a:t/>
            </a:r>
            <a:endParaRPr sz="2170" u="none" strike="noStrike">
              <a:solidFill>
                <a:schemeClr val="dk1"/>
              </a:solidFill>
              <a:latin typeface="Arial"/>
              <a:ea typeface="Arial"/>
              <a:cs typeface="Arial"/>
              <a:sym typeface="Arial"/>
            </a:endParaRPr>
          </a:p>
        </p:txBody>
      </p:sp>
      <p:sp>
        <p:nvSpPr>
          <p:cNvPr id="335" name="Google Shape;335;g305129d2e20_12_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336" name="Google Shape;336;g305129d2e20_12_96"/>
          <p:cNvPicPr preferRelativeResize="0"/>
          <p:nvPr/>
        </p:nvPicPr>
        <p:blipFill>
          <a:blip r:embed="rId3">
            <a:alphaModFix/>
          </a:blip>
          <a:stretch>
            <a:fillRect/>
          </a:stretch>
        </p:blipFill>
        <p:spPr>
          <a:xfrm>
            <a:off x="733600" y="2033425"/>
            <a:ext cx="10458450" cy="3381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0"/>
          <p:cNvSpPr txBox="1"/>
          <p:nvPr>
            <p:ph type="title"/>
          </p:nvPr>
        </p:nvSpPr>
        <p:spPr>
          <a:xfrm>
            <a:off x="3195923" y="427675"/>
            <a:ext cx="6543900" cy="89940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3600"/>
              <a:buFont typeface="Times New Roman"/>
              <a:buNone/>
            </a:pPr>
            <a:r>
              <a:rPr b="1" lang="en-US" sz="3600" u="none" strike="noStrike">
                <a:latin typeface="Times New Roman"/>
                <a:ea typeface="Times New Roman"/>
                <a:cs typeface="Times New Roman"/>
                <a:sym typeface="Times New Roman"/>
              </a:rPr>
              <a:t>3- Data visualization</a:t>
            </a:r>
            <a:r>
              <a:rPr b="1" lang="en-US" sz="3600">
                <a:latin typeface="Times New Roman"/>
                <a:ea typeface="Times New Roman"/>
                <a:cs typeface="Times New Roman"/>
                <a:sym typeface="Times New Roman"/>
              </a:rPr>
              <a:t> </a:t>
            </a:r>
            <a:r>
              <a:rPr b="1" lang="en-US" sz="3600" u="none" strike="noStrike">
                <a:latin typeface="Times New Roman"/>
                <a:ea typeface="Times New Roman"/>
                <a:cs typeface="Times New Roman"/>
                <a:sym typeface="Times New Roman"/>
              </a:rPr>
              <a:t>(Tableau)</a:t>
            </a:r>
            <a:endParaRPr/>
          </a:p>
        </p:txBody>
      </p:sp>
      <p:sp>
        <p:nvSpPr>
          <p:cNvPr id="342" name="Google Shape;34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344" name="Google Shape;344;p20"/>
          <p:cNvPicPr preferRelativeResize="0"/>
          <p:nvPr/>
        </p:nvPicPr>
        <p:blipFill>
          <a:blip r:embed="rId3">
            <a:alphaModFix/>
          </a:blip>
          <a:stretch>
            <a:fillRect/>
          </a:stretch>
        </p:blipFill>
        <p:spPr>
          <a:xfrm>
            <a:off x="1666275" y="1410588"/>
            <a:ext cx="4724400" cy="4862247"/>
          </a:xfrm>
          <a:prstGeom prst="rect">
            <a:avLst/>
          </a:prstGeom>
          <a:noFill/>
          <a:ln>
            <a:noFill/>
          </a:ln>
        </p:spPr>
      </p:pic>
      <p:pic>
        <p:nvPicPr>
          <p:cNvPr id="345" name="Google Shape;345;p20"/>
          <p:cNvPicPr preferRelativeResize="0"/>
          <p:nvPr/>
        </p:nvPicPr>
        <p:blipFill>
          <a:blip r:embed="rId4">
            <a:alphaModFix/>
          </a:blip>
          <a:stretch>
            <a:fillRect/>
          </a:stretch>
        </p:blipFill>
        <p:spPr>
          <a:xfrm>
            <a:off x="7375200" y="1696838"/>
            <a:ext cx="2943225" cy="4086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05129d2e20_20_29"/>
          <p:cNvSpPr txBox="1"/>
          <p:nvPr>
            <p:ph type="title"/>
          </p:nvPr>
        </p:nvSpPr>
        <p:spPr>
          <a:xfrm>
            <a:off x="1792200" y="27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3. Data visualization (tableau)</a:t>
            </a:r>
            <a:endParaRPr/>
          </a:p>
        </p:txBody>
      </p:sp>
      <p:sp>
        <p:nvSpPr>
          <p:cNvPr id="352" name="Google Shape;352;g305129d2e20_20_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3" name="Google Shape;353;g305129d2e20_20_29"/>
          <p:cNvPicPr preferRelativeResize="0"/>
          <p:nvPr/>
        </p:nvPicPr>
        <p:blipFill>
          <a:blip r:embed="rId3">
            <a:alphaModFix/>
          </a:blip>
          <a:stretch>
            <a:fillRect/>
          </a:stretch>
        </p:blipFill>
        <p:spPr>
          <a:xfrm>
            <a:off x="4285975" y="1403975"/>
            <a:ext cx="3620043" cy="495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05129d2e20_20_36"/>
          <p:cNvSpPr txBox="1"/>
          <p:nvPr>
            <p:ph type="title"/>
          </p:nvPr>
        </p:nvSpPr>
        <p:spPr>
          <a:xfrm>
            <a:off x="1450200" y="329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3. Data Visualization (tableau)</a:t>
            </a:r>
            <a:endParaRPr/>
          </a:p>
        </p:txBody>
      </p:sp>
      <p:sp>
        <p:nvSpPr>
          <p:cNvPr id="360" name="Google Shape;360;g305129d2e20_20_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1" name="Google Shape;361;g305129d2e20_20_36"/>
          <p:cNvPicPr preferRelativeResize="0"/>
          <p:nvPr/>
        </p:nvPicPr>
        <p:blipFill>
          <a:blip r:embed="rId3">
            <a:alphaModFix/>
          </a:blip>
          <a:stretch>
            <a:fillRect/>
          </a:stretch>
        </p:blipFill>
        <p:spPr>
          <a:xfrm>
            <a:off x="4045313" y="1457963"/>
            <a:ext cx="4101382" cy="489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25"/>
          <p:cNvSpPr txBox="1"/>
          <p:nvPr/>
        </p:nvSpPr>
        <p:spPr>
          <a:xfrm>
            <a:off x="838200" y="1508481"/>
            <a:ext cx="609432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Visualize Distributions of Numerical Columns</a:t>
            </a:r>
            <a:endParaRPr sz="1800">
              <a:solidFill>
                <a:schemeClr val="dk1"/>
              </a:solidFill>
              <a:latin typeface="Calibri"/>
              <a:ea typeface="Calibri"/>
              <a:cs typeface="Calibri"/>
              <a:sym typeface="Calibri"/>
            </a:endParaRPr>
          </a:p>
        </p:txBody>
      </p:sp>
      <p:sp>
        <p:nvSpPr>
          <p:cNvPr id="368" name="Google Shape;368;p25"/>
          <p:cNvSpPr txBox="1"/>
          <p:nvPr/>
        </p:nvSpPr>
        <p:spPr>
          <a:xfrm>
            <a:off x="2628143" y="760509"/>
            <a:ext cx="6475663" cy="89947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4- Data visualization (Python)</a:t>
            </a:r>
            <a:br>
              <a:rPr b="1" lang="en-US" sz="3600">
                <a:solidFill>
                  <a:schemeClr val="dk1"/>
                </a:solidFill>
                <a:latin typeface="Times New Roman"/>
                <a:ea typeface="Times New Roman"/>
                <a:cs typeface="Times New Roman"/>
                <a:sym typeface="Times New Roman"/>
              </a:rPr>
            </a:br>
            <a:endParaRPr b="1" sz="3600">
              <a:solidFill>
                <a:schemeClr val="dk1"/>
              </a:solidFill>
              <a:latin typeface="Times New Roman"/>
              <a:ea typeface="Times New Roman"/>
              <a:cs typeface="Times New Roman"/>
              <a:sym typeface="Times New Roman"/>
            </a:endParaRPr>
          </a:p>
        </p:txBody>
      </p:sp>
      <p:pic>
        <p:nvPicPr>
          <p:cNvPr id="369" name="Google Shape;369;p25"/>
          <p:cNvPicPr preferRelativeResize="0"/>
          <p:nvPr/>
        </p:nvPicPr>
        <p:blipFill rotWithShape="1">
          <a:blip r:embed="rId3">
            <a:alphaModFix/>
          </a:blip>
          <a:srcRect b="22021" l="0" r="0" t="0"/>
          <a:stretch/>
        </p:blipFill>
        <p:spPr>
          <a:xfrm>
            <a:off x="2517163" y="3221122"/>
            <a:ext cx="6233275" cy="2965126"/>
          </a:xfrm>
          <a:prstGeom prst="rect">
            <a:avLst/>
          </a:prstGeom>
          <a:noFill/>
          <a:ln>
            <a:noFill/>
          </a:ln>
        </p:spPr>
      </p:pic>
      <p:sp>
        <p:nvSpPr>
          <p:cNvPr id="370" name="Google Shape;370;p25"/>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 </a:t>
            </a:r>
            <a:endParaRPr/>
          </a:p>
        </p:txBody>
      </p:sp>
      <p:pic>
        <p:nvPicPr>
          <p:cNvPr id="371" name="Google Shape;371;p25"/>
          <p:cNvPicPr preferRelativeResize="0"/>
          <p:nvPr/>
        </p:nvPicPr>
        <p:blipFill>
          <a:blip r:embed="rId4">
            <a:alphaModFix/>
          </a:blip>
          <a:stretch>
            <a:fillRect/>
          </a:stretch>
        </p:blipFill>
        <p:spPr>
          <a:xfrm>
            <a:off x="846767" y="1950076"/>
            <a:ext cx="6077183" cy="1100913"/>
          </a:xfrm>
          <a:prstGeom prst="rect">
            <a:avLst/>
          </a:prstGeom>
          <a:noFill/>
          <a:ln>
            <a:noFill/>
          </a:ln>
        </p:spPr>
      </p:pic>
      <p:sp>
        <p:nvSpPr>
          <p:cNvPr id="372" name="Google Shape;372;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txBox="1"/>
          <p:nvPr>
            <p:ph type="title"/>
          </p:nvPr>
        </p:nvSpPr>
        <p:spPr>
          <a:xfrm>
            <a:off x="2628144" y="760509"/>
            <a:ext cx="6586194" cy="899470"/>
          </a:xfrm>
          <a:prstGeom prst="rect">
            <a:avLst/>
          </a:prstGeom>
          <a:noFill/>
          <a:ln>
            <a:noFill/>
          </a:ln>
        </p:spPr>
        <p:txBody>
          <a:bodyPr anchorCtr="0" anchor="ctr" bIns="45700" lIns="91425" spcFirstLastPara="1" rIns="91425" wrap="square" tIns="45700">
            <a:noAutofit/>
          </a:bodyPr>
          <a:lstStyle/>
          <a:p>
            <a:pPr indent="0" lvl="0" marL="0" rtl="0" algn="ctr">
              <a:lnSpc>
                <a:spcPct val="107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4- Data visualization (Python)</a:t>
            </a:r>
            <a:br>
              <a:rPr b="1" lang="en-US" sz="3600">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sp>
        <p:nvSpPr>
          <p:cNvPr id="378" name="Google Shape;37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24"/>
          <p:cNvSpPr txBox="1"/>
          <p:nvPr/>
        </p:nvSpPr>
        <p:spPr>
          <a:xfrm>
            <a:off x="838200" y="1588403"/>
            <a:ext cx="6094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Distribution of Attrition by income</a:t>
            </a:r>
            <a:endParaRPr sz="1800">
              <a:solidFill>
                <a:schemeClr val="dk1"/>
              </a:solidFill>
              <a:latin typeface="Calibri"/>
              <a:ea typeface="Calibri"/>
              <a:cs typeface="Calibri"/>
              <a:sym typeface="Calibri"/>
            </a:endParaRPr>
          </a:p>
        </p:txBody>
      </p:sp>
      <p:pic>
        <p:nvPicPr>
          <p:cNvPr id="380" name="Google Shape;380;p24" title="Figure 2025-05-09 064105 (3).png"/>
          <p:cNvPicPr preferRelativeResize="0"/>
          <p:nvPr/>
        </p:nvPicPr>
        <p:blipFill>
          <a:blip r:embed="rId3">
            <a:alphaModFix/>
          </a:blip>
          <a:stretch>
            <a:fillRect/>
          </a:stretch>
        </p:blipFill>
        <p:spPr>
          <a:xfrm>
            <a:off x="304300" y="2100339"/>
            <a:ext cx="5791700" cy="4113373"/>
          </a:xfrm>
          <a:prstGeom prst="rect">
            <a:avLst/>
          </a:prstGeom>
          <a:noFill/>
          <a:ln>
            <a:noFill/>
          </a:ln>
        </p:spPr>
      </p:pic>
      <p:pic>
        <p:nvPicPr>
          <p:cNvPr id="381" name="Google Shape;381;p24"/>
          <p:cNvPicPr preferRelativeResize="0"/>
          <p:nvPr/>
        </p:nvPicPr>
        <p:blipFill>
          <a:blip r:embed="rId4">
            <a:alphaModFix/>
          </a:blip>
          <a:stretch>
            <a:fillRect/>
          </a:stretch>
        </p:blipFill>
        <p:spPr>
          <a:xfrm>
            <a:off x="6096000" y="2761375"/>
            <a:ext cx="5941251" cy="1492525"/>
          </a:xfrm>
          <a:prstGeom prst="rect">
            <a:avLst/>
          </a:prstGeom>
          <a:noFill/>
          <a:ln>
            <a:noFill/>
          </a:ln>
        </p:spPr>
      </p:pic>
      <p:sp>
        <p:nvSpPr>
          <p:cNvPr id="382" name="Google Shape;382;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26"/>
          <p:cNvSpPr txBox="1"/>
          <p:nvPr/>
        </p:nvSpPr>
        <p:spPr>
          <a:xfrm>
            <a:off x="695325" y="1329244"/>
            <a:ext cx="6094200" cy="3693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Char char="•"/>
            </a:pPr>
            <a:r>
              <a:rPr b="1" lang="en-US" sz="1800">
                <a:solidFill>
                  <a:schemeClr val="dk1"/>
                </a:solidFill>
                <a:latin typeface="Calibri"/>
                <a:ea typeface="Calibri"/>
                <a:cs typeface="Calibri"/>
                <a:sym typeface="Calibri"/>
              </a:rPr>
              <a:t>Distribution of company reputation</a:t>
            </a:r>
            <a:endParaRPr sz="1800">
              <a:solidFill>
                <a:schemeClr val="dk1"/>
              </a:solidFill>
              <a:latin typeface="Calibri"/>
              <a:ea typeface="Calibri"/>
              <a:cs typeface="Calibri"/>
              <a:sym typeface="Calibri"/>
            </a:endParaRPr>
          </a:p>
        </p:txBody>
      </p:sp>
      <p:sp>
        <p:nvSpPr>
          <p:cNvPr id="389" name="Google Shape;389;p26"/>
          <p:cNvSpPr txBox="1"/>
          <p:nvPr>
            <p:ph type="title"/>
          </p:nvPr>
        </p:nvSpPr>
        <p:spPr>
          <a:xfrm>
            <a:off x="2829111" y="548998"/>
            <a:ext cx="6345034" cy="899470"/>
          </a:xfrm>
          <a:prstGeom prst="rect">
            <a:avLst/>
          </a:prstGeom>
          <a:noFill/>
          <a:ln>
            <a:noFill/>
          </a:ln>
        </p:spPr>
        <p:txBody>
          <a:bodyPr anchorCtr="0" anchor="ctr" bIns="45700" lIns="91425" spcFirstLastPara="1" rIns="91425" wrap="square" tIns="45700">
            <a:noAutofit/>
          </a:bodyPr>
          <a:lstStyle/>
          <a:p>
            <a:pPr indent="0" lvl="0" marL="0" rtl="0" algn="ctr">
              <a:lnSpc>
                <a:spcPct val="107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4- Data visualization (Python)</a:t>
            </a:r>
            <a:br>
              <a:rPr b="1" lang="en-US" sz="3600">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pic>
        <p:nvPicPr>
          <p:cNvPr id="390" name="Google Shape;390;p26" title="Figure 2025-05-09 064105 (5).png"/>
          <p:cNvPicPr preferRelativeResize="0"/>
          <p:nvPr/>
        </p:nvPicPr>
        <p:blipFill rotWithShape="1">
          <a:blip r:embed="rId3">
            <a:alphaModFix/>
          </a:blip>
          <a:srcRect b="6681" l="0" r="0" t="0"/>
          <a:stretch/>
        </p:blipFill>
        <p:spPr>
          <a:xfrm>
            <a:off x="3949225" y="2723050"/>
            <a:ext cx="3936349" cy="3816379"/>
          </a:xfrm>
          <a:prstGeom prst="rect">
            <a:avLst/>
          </a:prstGeom>
          <a:noFill/>
          <a:ln>
            <a:noFill/>
          </a:ln>
        </p:spPr>
      </p:pic>
      <p:pic>
        <p:nvPicPr>
          <p:cNvPr id="391" name="Google Shape;391;p26"/>
          <p:cNvPicPr preferRelativeResize="0"/>
          <p:nvPr/>
        </p:nvPicPr>
        <p:blipFill>
          <a:blip r:embed="rId4">
            <a:alphaModFix/>
          </a:blip>
          <a:stretch>
            <a:fillRect/>
          </a:stretch>
        </p:blipFill>
        <p:spPr>
          <a:xfrm>
            <a:off x="695325" y="1698550"/>
            <a:ext cx="6039379" cy="899475"/>
          </a:xfrm>
          <a:prstGeom prst="rect">
            <a:avLst/>
          </a:prstGeom>
          <a:noFill/>
          <a:ln>
            <a:noFill/>
          </a:ln>
        </p:spPr>
      </p:pic>
      <p:sp>
        <p:nvSpPr>
          <p:cNvPr id="392" name="Google Shape;392;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3469532" y="799790"/>
            <a:ext cx="5252936" cy="899470"/>
          </a:xfrm>
          <a:prstGeom prst="rect">
            <a:avLst/>
          </a:prstGeom>
          <a:noFill/>
          <a:ln>
            <a:noFill/>
          </a:ln>
        </p:spPr>
        <p:txBody>
          <a:bodyPr anchorCtr="0" anchor="ctr" bIns="45700" lIns="91425" spcFirstLastPara="1" rIns="91425" wrap="square" tIns="45700">
            <a:noAutofit/>
          </a:bodyPr>
          <a:lstStyle/>
          <a:p>
            <a:pPr indent="0" lvl="0" marL="0" rtl="0" algn="ctr">
              <a:lnSpc>
                <a:spcPct val="107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5- Model selection</a:t>
            </a:r>
            <a:br>
              <a:rPr b="1" lang="en-US" sz="3600">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sp>
        <p:nvSpPr>
          <p:cNvPr id="398" name="Google Shape;39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399" name="Google Shape;39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29"/>
          <p:cNvSpPr txBox="1"/>
          <p:nvPr/>
        </p:nvSpPr>
        <p:spPr>
          <a:xfrm>
            <a:off x="914400" y="1951672"/>
            <a:ext cx="8384400" cy="19701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b="1" lang="en-US" sz="1800">
                <a:solidFill>
                  <a:schemeClr val="dk1"/>
                </a:solidFill>
                <a:latin typeface="Times New Roman"/>
                <a:ea typeface="Times New Roman"/>
                <a:cs typeface="Times New Roman"/>
                <a:sym typeface="Times New Roman"/>
              </a:rPr>
              <a:t>Dataset Overview:</a:t>
            </a:r>
            <a:r>
              <a:rPr lang="en-US" sz="1800">
                <a:solidFill>
                  <a:schemeClr val="dk1"/>
                </a:solidFill>
                <a:latin typeface="Times New Roman"/>
                <a:ea typeface="Times New Roman"/>
                <a:cs typeface="Times New Roman"/>
                <a:sym typeface="Times New Roman"/>
              </a:rPr>
              <a:t> contains exactly 56240 record.</a:t>
            </a:r>
            <a:endParaRPr/>
          </a:p>
          <a:p>
            <a:pPr indent="0" lvl="0" marL="0" marR="0" rtl="0" algn="l">
              <a:spcBef>
                <a:spcPts val="0"/>
              </a:spcBef>
              <a:spcAft>
                <a:spcPts val="0"/>
              </a:spcAft>
              <a:buNone/>
            </a:pPr>
            <a:r>
              <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Times New Roman"/>
                <a:ea typeface="Times New Roman"/>
                <a:cs typeface="Times New Roman"/>
                <a:sym typeface="Times New Roman"/>
              </a:rPr>
              <a:t>Missing Data and Duplicates are </a:t>
            </a:r>
            <a:r>
              <a:rPr b="1" lang="en-US" sz="1800">
                <a:solidFill>
                  <a:schemeClr val="dk1"/>
                </a:solidFill>
                <a:latin typeface="Times New Roman"/>
                <a:ea typeface="Times New Roman"/>
                <a:cs typeface="Times New Roman"/>
                <a:sym typeface="Times New Roman"/>
              </a:rPr>
              <a:t> Handled:</a:t>
            </a:r>
            <a:r>
              <a:rPr lang="en-US" sz="1800">
                <a:solidFill>
                  <a:schemeClr val="dk1"/>
                </a:solidFill>
                <a:latin typeface="Times New Roman"/>
                <a:ea typeface="Times New Roman"/>
                <a:cs typeface="Times New Roman"/>
                <a:sym typeface="Times New Roman"/>
              </a:rPr>
              <a:t> Capped extreme values.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Times New Roman"/>
                <a:ea typeface="Times New Roman"/>
                <a:cs typeface="Times New Roman"/>
                <a:sym typeface="Times New Roman"/>
              </a:rPr>
              <a:t>Modeling Approach:</a:t>
            </a:r>
            <a:r>
              <a:rPr lang="en-US" sz="1800">
                <a:solidFill>
                  <a:schemeClr val="dk1"/>
                </a:solidFill>
                <a:latin typeface="Times New Roman"/>
                <a:ea typeface="Times New Roman"/>
                <a:cs typeface="Times New Roman"/>
                <a:sym typeface="Times New Roman"/>
              </a:rPr>
              <a:t>Gradient Boosting regressor model is used for regression and lightgbm is used for classification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3"/>
          <p:cNvSpPr txBox="1"/>
          <p:nvPr>
            <p:ph type="title"/>
          </p:nvPr>
        </p:nvSpPr>
        <p:spPr>
          <a:xfrm>
            <a:off x="390625" y="1869450"/>
            <a:ext cx="6891900" cy="3119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200">
                <a:latin typeface="Georgia"/>
                <a:ea typeface="Georgia"/>
                <a:cs typeface="Georgia"/>
                <a:sym typeface="Georgia"/>
              </a:rPr>
              <a:t>This data-driven approach enables HR to:</a:t>
            </a:r>
            <a:endParaRPr sz="2200">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2200">
              <a:latin typeface="Georgia"/>
              <a:ea typeface="Georgia"/>
              <a:cs typeface="Georgia"/>
              <a:sym typeface="Georgia"/>
            </a:endParaRPr>
          </a:p>
          <a:p>
            <a:pPr indent="-292100" lvl="0" marL="457200" rtl="0" algn="l">
              <a:spcBef>
                <a:spcPts val="0"/>
              </a:spcBef>
              <a:spcAft>
                <a:spcPts val="0"/>
              </a:spcAft>
              <a:buSzPts val="1000"/>
              <a:buFont typeface="Georgia"/>
              <a:buChar char="●"/>
            </a:pPr>
            <a:r>
              <a:rPr lang="en-US" sz="2000">
                <a:latin typeface="Georgia"/>
                <a:ea typeface="Georgia"/>
                <a:cs typeface="Georgia"/>
                <a:sym typeface="Georgia"/>
              </a:rPr>
              <a:t>Identify at-risk employees early</a:t>
            </a:r>
            <a:endParaRPr sz="2000">
              <a:latin typeface="Georgia"/>
              <a:ea typeface="Georgia"/>
              <a:cs typeface="Georgia"/>
              <a:sym typeface="Georgia"/>
            </a:endParaRPr>
          </a:p>
          <a:p>
            <a:pPr indent="0" lvl="0" marL="457200" rtl="0" algn="l">
              <a:spcBef>
                <a:spcPts val="0"/>
              </a:spcBef>
              <a:spcAft>
                <a:spcPts val="0"/>
              </a:spcAft>
              <a:buNone/>
            </a:pPr>
            <a:r>
              <a:t/>
            </a:r>
            <a:endParaRPr sz="2000">
              <a:latin typeface="Georgia"/>
              <a:ea typeface="Georgia"/>
              <a:cs typeface="Georgia"/>
              <a:sym typeface="Georgia"/>
            </a:endParaRPr>
          </a:p>
          <a:p>
            <a:pPr indent="-292100" lvl="0" marL="457200" rtl="0" algn="l">
              <a:spcBef>
                <a:spcPts val="0"/>
              </a:spcBef>
              <a:spcAft>
                <a:spcPts val="0"/>
              </a:spcAft>
              <a:buSzPts val="1000"/>
              <a:buFont typeface="Georgia"/>
              <a:buChar char="●"/>
            </a:pPr>
            <a:r>
              <a:rPr lang="en-US" sz="2000">
                <a:latin typeface="Georgia"/>
                <a:ea typeface="Georgia"/>
                <a:cs typeface="Georgia"/>
                <a:sym typeface="Georgia"/>
              </a:rPr>
              <a:t>Understand key attrition drivers</a:t>
            </a:r>
            <a:endParaRPr sz="2000">
              <a:latin typeface="Georgia"/>
              <a:ea typeface="Georgia"/>
              <a:cs typeface="Georgia"/>
              <a:sym typeface="Georgia"/>
            </a:endParaRPr>
          </a:p>
          <a:p>
            <a:pPr indent="0" lvl="0" marL="457200" rtl="0" algn="l">
              <a:spcBef>
                <a:spcPts val="0"/>
              </a:spcBef>
              <a:spcAft>
                <a:spcPts val="0"/>
              </a:spcAft>
              <a:buNone/>
            </a:pPr>
            <a:r>
              <a:t/>
            </a:r>
            <a:endParaRPr sz="2000">
              <a:latin typeface="Georgia"/>
              <a:ea typeface="Georgia"/>
              <a:cs typeface="Georgia"/>
              <a:sym typeface="Georgia"/>
            </a:endParaRPr>
          </a:p>
          <a:p>
            <a:pPr indent="-292100" lvl="0" marL="457200" rtl="0" algn="l">
              <a:spcBef>
                <a:spcPts val="0"/>
              </a:spcBef>
              <a:spcAft>
                <a:spcPts val="0"/>
              </a:spcAft>
              <a:buSzPts val="1000"/>
              <a:buFont typeface="Georgia"/>
              <a:buChar char="●"/>
            </a:pPr>
            <a:r>
              <a:rPr lang="en-US" sz="2000">
                <a:latin typeface="Georgia"/>
                <a:ea typeface="Georgia"/>
                <a:cs typeface="Georgia"/>
                <a:sym typeface="Georgia"/>
              </a:rPr>
              <a:t>Improve engagement &amp; policies</a:t>
            </a:r>
            <a:endParaRPr sz="2000">
              <a:latin typeface="Georgia"/>
              <a:ea typeface="Georgia"/>
              <a:cs typeface="Georgia"/>
              <a:sym typeface="Georgia"/>
            </a:endParaRPr>
          </a:p>
          <a:p>
            <a:pPr indent="0" lvl="0" marL="457200" rtl="0" algn="l">
              <a:spcBef>
                <a:spcPts val="0"/>
              </a:spcBef>
              <a:spcAft>
                <a:spcPts val="0"/>
              </a:spcAft>
              <a:buNone/>
            </a:pPr>
            <a:r>
              <a:t/>
            </a:r>
            <a:endParaRPr sz="2000">
              <a:latin typeface="Georgia"/>
              <a:ea typeface="Georgia"/>
              <a:cs typeface="Georgia"/>
              <a:sym typeface="Georgia"/>
            </a:endParaRPr>
          </a:p>
          <a:p>
            <a:pPr indent="-292100" lvl="0" marL="457200" rtl="0" algn="l">
              <a:spcBef>
                <a:spcPts val="0"/>
              </a:spcBef>
              <a:spcAft>
                <a:spcPts val="0"/>
              </a:spcAft>
              <a:buSzPts val="1000"/>
              <a:buFont typeface="Georgia"/>
              <a:buChar char="●"/>
            </a:pPr>
            <a:r>
              <a:rPr lang="en-US" sz="2000">
                <a:latin typeface="Georgia"/>
                <a:ea typeface="Georgia"/>
                <a:cs typeface="Georgia"/>
                <a:sym typeface="Georgia"/>
              </a:rPr>
              <a:t>HR can develop targeted, evidence-based retention strategies.</a:t>
            </a:r>
            <a:endParaRPr sz="2000">
              <a:latin typeface="Georgia"/>
              <a:ea typeface="Georgia"/>
              <a:cs typeface="Georgia"/>
              <a:sym typeface="Georgia"/>
            </a:endParaRPr>
          </a:p>
        </p:txBody>
      </p:sp>
      <p:sp>
        <p:nvSpPr>
          <p:cNvPr id="126" name="Google Shape;126;p3"/>
          <p:cNvSpPr txBox="1"/>
          <p:nvPr>
            <p:ph idx="12" type="sldNum"/>
          </p:nvPr>
        </p:nvSpPr>
        <p:spPr>
          <a:xfrm>
            <a:off x="11704320" y="6451877"/>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100">
                <a:solidFill>
                  <a:srgbClr val="FFFFFF"/>
                </a:solidFill>
              </a:rPr>
              <a:t>‹#›</a:t>
            </a:fld>
            <a:endParaRPr sz="1100">
              <a:solidFill>
                <a:srgbClr val="FFFFFF"/>
              </a:solidFill>
            </a:endParaRPr>
          </a:p>
        </p:txBody>
      </p:sp>
      <p:sp>
        <p:nvSpPr>
          <p:cNvPr id="127" name="Google Shape;127;p3"/>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alibri"/>
                <a:ea typeface="Calibri"/>
                <a:cs typeface="Calibri"/>
                <a:sym typeface="Calibri"/>
              </a:rPr>
              <a:t>‹#›</a:t>
            </a:fld>
            <a:endParaRPr b="0" i="0" sz="1200" u="none" cap="none" strike="noStrike">
              <a:solidFill>
                <a:schemeClr val="lt1"/>
              </a:solidFill>
              <a:latin typeface="Calibri"/>
              <a:ea typeface="Calibri"/>
              <a:cs typeface="Calibri"/>
              <a:sym typeface="Calibri"/>
            </a:endParaRPr>
          </a:p>
        </p:txBody>
      </p:sp>
      <p:sp>
        <p:nvSpPr>
          <p:cNvPr id="128" name="Google Shape;128;p3"/>
          <p:cNvSpPr txBox="1"/>
          <p:nvPr/>
        </p:nvSpPr>
        <p:spPr>
          <a:xfrm>
            <a:off x="3571425" y="662377"/>
            <a:ext cx="52755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800" u="none" cap="none" strike="noStrike">
                <a:solidFill>
                  <a:schemeClr val="dk1"/>
                </a:solidFill>
                <a:latin typeface="Georgia"/>
                <a:ea typeface="Georgia"/>
                <a:cs typeface="Georgia"/>
                <a:sym typeface="Georgia"/>
              </a:rPr>
              <a:t>Proposed Solution</a:t>
            </a:r>
            <a:endParaRPr sz="1600">
              <a:solidFill>
                <a:schemeClr val="dk1"/>
              </a:solidFill>
              <a:latin typeface="Georgia"/>
              <a:ea typeface="Georgia"/>
              <a:cs typeface="Georgia"/>
              <a:sym typeface="Georgia"/>
            </a:endParaRPr>
          </a:p>
        </p:txBody>
      </p:sp>
      <p:sp>
        <p:nvSpPr>
          <p:cNvPr id="129" name="Google Shape;129;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130" name="Google Shape;130;p3"/>
          <p:cNvPicPr preferRelativeResize="0"/>
          <p:nvPr/>
        </p:nvPicPr>
        <p:blipFill>
          <a:blip r:embed="rId3">
            <a:alphaModFix/>
          </a:blip>
          <a:stretch>
            <a:fillRect/>
          </a:stretch>
        </p:blipFill>
        <p:spPr>
          <a:xfrm>
            <a:off x="6912725" y="1521700"/>
            <a:ext cx="5064875" cy="381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406" name="Google Shape;40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30"/>
          <p:cNvSpPr txBox="1"/>
          <p:nvPr/>
        </p:nvSpPr>
        <p:spPr>
          <a:xfrm>
            <a:off x="665703" y="1770578"/>
            <a:ext cx="6094200" cy="197010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Encoding Categorical Variables: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LabelEncoder for binary and ordinal variables (Gender, Donation Class, Training Category).</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Target Encoding:</a:t>
            </a:r>
            <a:r>
              <a:rPr lang="en-US" sz="1800">
                <a:solidFill>
                  <a:schemeClr val="dk1"/>
                </a:solidFill>
                <a:latin typeface="Calibri"/>
                <a:ea typeface="Calibri"/>
                <a:cs typeface="Calibri"/>
                <a:sym typeface="Calibri"/>
              </a:rPr>
              <a:t> LabelEncoder applied.</a:t>
            </a:r>
            <a:endParaRPr sz="1800">
              <a:solidFill>
                <a:schemeClr val="dk1"/>
              </a:solidFill>
              <a:latin typeface="Calibri"/>
              <a:ea typeface="Calibri"/>
              <a:cs typeface="Calibri"/>
              <a:sym typeface="Calibri"/>
            </a:endParaRPr>
          </a:p>
        </p:txBody>
      </p:sp>
      <p:sp>
        <p:nvSpPr>
          <p:cNvPr id="408" name="Google Shape;408;p30"/>
          <p:cNvSpPr txBox="1"/>
          <p:nvPr/>
        </p:nvSpPr>
        <p:spPr>
          <a:xfrm>
            <a:off x="3469532" y="799790"/>
            <a:ext cx="5252936" cy="89947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5- Model selection</a:t>
            </a:r>
            <a:br>
              <a:rPr b="1" lang="en-US" sz="3600">
                <a:solidFill>
                  <a:schemeClr val="dk1"/>
                </a:solidFill>
                <a:latin typeface="Times New Roman"/>
                <a:ea typeface="Times New Roman"/>
                <a:cs typeface="Times New Roman"/>
                <a:sym typeface="Times New Roman"/>
              </a:rPr>
            </a:br>
            <a:endParaRPr b="1" sz="3600">
              <a:solidFill>
                <a:schemeClr val="dk1"/>
              </a:solidFill>
              <a:latin typeface="Times New Roman"/>
              <a:ea typeface="Times New Roman"/>
              <a:cs typeface="Times New Roman"/>
              <a:sym typeface="Times New Roman"/>
            </a:endParaRPr>
          </a:p>
        </p:txBody>
      </p:sp>
      <p:pic>
        <p:nvPicPr>
          <p:cNvPr id="409" name="Google Shape;409;p30"/>
          <p:cNvPicPr preferRelativeResize="0"/>
          <p:nvPr/>
        </p:nvPicPr>
        <p:blipFill>
          <a:blip r:embed="rId3">
            <a:alphaModFix/>
          </a:blip>
          <a:stretch>
            <a:fillRect/>
          </a:stretch>
        </p:blipFill>
        <p:spPr>
          <a:xfrm>
            <a:off x="1055525" y="4174637"/>
            <a:ext cx="9301575" cy="1747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ph type="title"/>
          </p:nvPr>
        </p:nvSpPr>
        <p:spPr>
          <a:xfrm>
            <a:off x="2888651" y="1044937"/>
            <a:ext cx="6414698" cy="899470"/>
          </a:xfrm>
          <a:prstGeom prst="rect">
            <a:avLst/>
          </a:prstGeom>
          <a:noFill/>
          <a:ln>
            <a:noFill/>
          </a:ln>
        </p:spPr>
        <p:txBody>
          <a:bodyPr anchorCtr="0" anchor="ctr" bIns="45700" lIns="91425" spcFirstLastPara="1" rIns="91425" wrap="square" tIns="45700">
            <a:noAutofit/>
          </a:bodyPr>
          <a:lstStyle/>
          <a:p>
            <a:pPr indent="0" lvl="0" marL="0" rtl="0" algn="ctr">
              <a:lnSpc>
                <a:spcPct val="107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6- Model Building (Python)</a:t>
            </a: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sp>
        <p:nvSpPr>
          <p:cNvPr id="415" name="Google Shape;41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416" name="Google Shape;41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31"/>
          <p:cNvSpPr txBox="1"/>
          <p:nvPr/>
        </p:nvSpPr>
        <p:spPr>
          <a:xfrm>
            <a:off x="401275" y="1770575"/>
            <a:ext cx="5694600" cy="31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Train-Test Split:</a:t>
            </a:r>
            <a:r>
              <a:rPr lang="en-US" sz="1800">
                <a:solidFill>
                  <a:schemeClr val="dk1"/>
                </a:solidFill>
                <a:latin typeface="Calibri"/>
                <a:ea typeface="Calibri"/>
                <a:cs typeface="Calibri"/>
                <a:sym typeface="Calibri"/>
              </a:rPr>
              <a:t> 80% training, 20% testing.</a:t>
            </a:r>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Model Training:</a:t>
            </a:r>
            <a:r>
              <a:rPr lang="en-US" sz="1800">
                <a:solidFill>
                  <a:schemeClr val="dk1"/>
                </a:solidFill>
                <a:latin typeface="Calibri"/>
                <a:ea typeface="Calibri"/>
                <a:cs typeface="Calibri"/>
                <a:sym typeface="Calibri"/>
              </a:rPr>
              <a:t> Achieved accuracy of 0.82 on test set for classification and 0.84</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18" name="Google Shape;418;p31"/>
          <p:cNvPicPr preferRelativeResize="0"/>
          <p:nvPr/>
        </p:nvPicPr>
        <p:blipFill>
          <a:blip r:embed="rId3">
            <a:alphaModFix/>
          </a:blip>
          <a:stretch>
            <a:fillRect/>
          </a:stretch>
        </p:blipFill>
        <p:spPr>
          <a:xfrm>
            <a:off x="4705750" y="4409375"/>
            <a:ext cx="7084500" cy="1552650"/>
          </a:xfrm>
          <a:prstGeom prst="rect">
            <a:avLst/>
          </a:prstGeom>
          <a:noFill/>
          <a:ln>
            <a:noFill/>
          </a:ln>
        </p:spPr>
      </p:pic>
      <p:pic>
        <p:nvPicPr>
          <p:cNvPr id="419" name="Google Shape;419;p31"/>
          <p:cNvPicPr preferRelativeResize="0"/>
          <p:nvPr/>
        </p:nvPicPr>
        <p:blipFill>
          <a:blip r:embed="rId4">
            <a:alphaModFix/>
          </a:blip>
          <a:stretch>
            <a:fillRect/>
          </a:stretch>
        </p:blipFill>
        <p:spPr>
          <a:xfrm>
            <a:off x="5993528" y="2080632"/>
            <a:ext cx="3614658" cy="16129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425" name="Google Shape;42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p32"/>
          <p:cNvSpPr txBox="1"/>
          <p:nvPr/>
        </p:nvSpPr>
        <p:spPr>
          <a:xfrm>
            <a:off x="563100" y="1605075"/>
            <a:ext cx="50619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Feature Importance:</a:t>
            </a:r>
            <a:r>
              <a:rPr lang="en-US" sz="1800">
                <a:solidFill>
                  <a:schemeClr val="dk1"/>
                </a:solidFill>
                <a:latin typeface="Calibri"/>
                <a:ea typeface="Calibri"/>
                <a:cs typeface="Calibri"/>
                <a:sym typeface="Calibri"/>
              </a:rPr>
              <a:t> Top 10 important features selected in classification.</a:t>
            </a:r>
            <a:endParaRPr/>
          </a:p>
          <a:p>
            <a:pPr indent="0" lvl="0" marL="457200" marR="0" rtl="0" algn="l">
              <a:spcBef>
                <a:spcPts val="0"/>
              </a:spcBef>
              <a:spcAft>
                <a:spcPts val="0"/>
              </a:spcAft>
              <a:buNone/>
            </a:pPr>
            <a:r>
              <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Model Re-training:</a:t>
            </a:r>
            <a:r>
              <a:rPr lang="en-US" sz="1800">
                <a:solidFill>
                  <a:schemeClr val="dk1"/>
                </a:solidFill>
                <a:latin typeface="Calibri"/>
                <a:ea typeface="Calibri"/>
                <a:cs typeface="Calibri"/>
                <a:sym typeface="Calibri"/>
              </a:rPr>
              <a:t> Improved performance using important features.</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p32"/>
          <p:cNvSpPr txBox="1"/>
          <p:nvPr/>
        </p:nvSpPr>
        <p:spPr>
          <a:xfrm>
            <a:off x="3122651" y="828937"/>
            <a:ext cx="6414600" cy="899400"/>
          </a:xfrm>
          <a:prstGeom prst="rect">
            <a:avLst/>
          </a:prstGeom>
          <a:noFill/>
          <a:ln>
            <a:noFill/>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6- Model Building (Python)</a:t>
            </a:r>
            <a:br>
              <a:rPr b="1" lang="en-US" sz="3600">
                <a:solidFill>
                  <a:schemeClr val="dk1"/>
                </a:solidFill>
                <a:latin typeface="Times New Roman"/>
                <a:ea typeface="Times New Roman"/>
                <a:cs typeface="Times New Roman"/>
                <a:sym typeface="Times New Roman"/>
              </a:rPr>
            </a:br>
            <a:br>
              <a:rPr b="1" lang="en-US" sz="3600">
                <a:solidFill>
                  <a:schemeClr val="dk1"/>
                </a:solidFill>
                <a:latin typeface="Times New Roman"/>
                <a:ea typeface="Times New Roman"/>
                <a:cs typeface="Times New Roman"/>
                <a:sym typeface="Times New Roman"/>
              </a:rPr>
            </a:br>
            <a:endParaRPr b="1" sz="3600">
              <a:solidFill>
                <a:schemeClr val="dk1"/>
              </a:solidFill>
              <a:latin typeface="Times New Roman"/>
              <a:ea typeface="Times New Roman"/>
              <a:cs typeface="Times New Roman"/>
              <a:sym typeface="Times New Roman"/>
            </a:endParaRPr>
          </a:p>
        </p:txBody>
      </p:sp>
      <p:pic>
        <p:nvPicPr>
          <p:cNvPr id="428" name="Google Shape;428;p32"/>
          <p:cNvPicPr preferRelativeResize="0"/>
          <p:nvPr/>
        </p:nvPicPr>
        <p:blipFill rotWithShape="1">
          <a:blip r:embed="rId3">
            <a:alphaModFix/>
          </a:blip>
          <a:srcRect b="15860" l="10314" r="5140" t="19560"/>
          <a:stretch/>
        </p:blipFill>
        <p:spPr>
          <a:xfrm>
            <a:off x="3903250" y="3165600"/>
            <a:ext cx="6766801" cy="31907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05129d2e20_20_6"/>
          <p:cNvSpPr txBox="1"/>
          <p:nvPr>
            <p:ph type="title"/>
          </p:nvPr>
        </p:nvSpPr>
        <p:spPr>
          <a:xfrm>
            <a:off x="2782200" y="383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7.Machine visualization </a:t>
            </a:r>
            <a:endParaRPr/>
          </a:p>
        </p:txBody>
      </p:sp>
      <p:sp>
        <p:nvSpPr>
          <p:cNvPr id="435" name="Google Shape;435;g305129d2e20_20_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6" name="Google Shape;436;g305129d2e20_20_6"/>
          <p:cNvSpPr txBox="1"/>
          <p:nvPr/>
        </p:nvSpPr>
        <p:spPr>
          <a:xfrm>
            <a:off x="275300" y="1864200"/>
            <a:ext cx="1036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Classification visualization:</a:t>
            </a:r>
            <a:endParaRPr sz="2800">
              <a:solidFill>
                <a:schemeClr val="dk1"/>
              </a:solidFill>
              <a:latin typeface="Calibri"/>
              <a:ea typeface="Calibri"/>
              <a:cs typeface="Calibri"/>
              <a:sym typeface="Calibri"/>
            </a:endParaRPr>
          </a:p>
        </p:txBody>
      </p:sp>
      <p:pic>
        <p:nvPicPr>
          <p:cNvPr id="437" name="Google Shape;437;g305129d2e20_20_6"/>
          <p:cNvPicPr preferRelativeResize="0"/>
          <p:nvPr/>
        </p:nvPicPr>
        <p:blipFill rotWithShape="1">
          <a:blip r:embed="rId3">
            <a:alphaModFix/>
          </a:blip>
          <a:srcRect b="2823" l="2160" r="3490" t="1802"/>
          <a:stretch/>
        </p:blipFill>
        <p:spPr>
          <a:xfrm>
            <a:off x="4340975" y="2312775"/>
            <a:ext cx="4760476" cy="404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05129d2e20_20_15"/>
          <p:cNvSpPr txBox="1"/>
          <p:nvPr>
            <p:ph type="title"/>
          </p:nvPr>
        </p:nvSpPr>
        <p:spPr>
          <a:xfrm>
            <a:off x="2682800" y="491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7.Machine visualization</a:t>
            </a:r>
            <a:endParaRPr/>
          </a:p>
        </p:txBody>
      </p:sp>
      <p:sp>
        <p:nvSpPr>
          <p:cNvPr id="444" name="Google Shape;444;g305129d2e20_20_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5" name="Google Shape;445;g305129d2e20_20_15"/>
          <p:cNvSpPr txBox="1"/>
          <p:nvPr/>
        </p:nvSpPr>
        <p:spPr>
          <a:xfrm>
            <a:off x="3677300" y="1990200"/>
            <a:ext cx="852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46" name="Google Shape;446;g305129d2e20_20_15"/>
          <p:cNvSpPr txBox="1"/>
          <p:nvPr/>
        </p:nvSpPr>
        <p:spPr>
          <a:xfrm>
            <a:off x="383300" y="1990200"/>
            <a:ext cx="1036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Regression visualization: </a:t>
            </a:r>
            <a:endParaRPr sz="2800">
              <a:solidFill>
                <a:schemeClr val="dk1"/>
              </a:solidFill>
              <a:latin typeface="Calibri"/>
              <a:ea typeface="Calibri"/>
              <a:cs typeface="Calibri"/>
              <a:sym typeface="Calibri"/>
            </a:endParaRPr>
          </a:p>
        </p:txBody>
      </p:sp>
      <p:pic>
        <p:nvPicPr>
          <p:cNvPr id="447" name="Google Shape;447;g305129d2e20_20_15"/>
          <p:cNvPicPr preferRelativeResize="0"/>
          <p:nvPr/>
        </p:nvPicPr>
        <p:blipFill>
          <a:blip r:embed="rId3">
            <a:alphaModFix/>
          </a:blip>
          <a:stretch>
            <a:fillRect/>
          </a:stretch>
        </p:blipFill>
        <p:spPr>
          <a:xfrm>
            <a:off x="3752400" y="2605800"/>
            <a:ext cx="2875477" cy="3947400"/>
          </a:xfrm>
          <a:prstGeom prst="rect">
            <a:avLst/>
          </a:prstGeom>
          <a:noFill/>
          <a:ln>
            <a:noFill/>
          </a:ln>
        </p:spPr>
      </p:pic>
      <p:sp>
        <p:nvSpPr>
          <p:cNvPr id="448" name="Google Shape;448;g305129d2e20_20_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33"/>
          <p:cNvSpPr/>
          <p:nvPr/>
        </p:nvSpPr>
        <p:spPr>
          <a:xfrm>
            <a:off x="305" y="0"/>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33"/>
          <p:cNvSpPr txBox="1"/>
          <p:nvPr/>
        </p:nvSpPr>
        <p:spPr>
          <a:xfrm>
            <a:off x="1203800" y="1678025"/>
            <a:ext cx="3994500" cy="42861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4000">
                <a:solidFill>
                  <a:schemeClr val="dk1"/>
                </a:solidFill>
                <a:latin typeface="Georgia"/>
                <a:ea typeface="Georgia"/>
                <a:cs typeface="Georgia"/>
                <a:sym typeface="Georgia"/>
              </a:rPr>
              <a:t>Deliverables</a:t>
            </a:r>
            <a:endParaRPr>
              <a:solidFill>
                <a:schemeClr val="dk1"/>
              </a:solidFill>
              <a:latin typeface="Georgia"/>
              <a:ea typeface="Georgia"/>
              <a:cs typeface="Georgia"/>
              <a:sym typeface="Georgia"/>
            </a:endParaRPr>
          </a:p>
        </p:txBody>
      </p:sp>
      <p:sp>
        <p:nvSpPr>
          <p:cNvPr id="456" name="Google Shape;45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grpSp>
        <p:nvGrpSpPr>
          <p:cNvPr id="457" name="Google Shape;457;p33"/>
          <p:cNvGrpSpPr/>
          <p:nvPr/>
        </p:nvGrpSpPr>
        <p:grpSpPr>
          <a:xfrm flipH="1">
            <a:off x="-1950" y="510701"/>
            <a:ext cx="6531350" cy="6210883"/>
            <a:chOff x="6095999" y="52996"/>
            <a:chExt cx="6096658" cy="6808685"/>
          </a:xfrm>
        </p:grpSpPr>
        <p:sp>
          <p:nvSpPr>
            <p:cNvPr id="458" name="Google Shape;458;p33"/>
            <p:cNvSpPr/>
            <p:nvPr/>
          </p:nvSpPr>
          <p:spPr>
            <a:xfrm>
              <a:off x="6096001" y="52996"/>
              <a:ext cx="6096656" cy="680868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3"/>
            <p:cNvSpPr/>
            <p:nvPr/>
          </p:nvSpPr>
          <p:spPr>
            <a:xfrm>
              <a:off x="6095999" y="52997"/>
              <a:ext cx="6096658" cy="680868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33"/>
            <p:cNvSpPr/>
            <p:nvPr/>
          </p:nvSpPr>
          <p:spPr>
            <a:xfrm>
              <a:off x="6096000" y="52997"/>
              <a:ext cx="6096657" cy="680868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Google Shape;461;p33"/>
          <p:cNvSpPr/>
          <p:nvPr/>
        </p:nvSpPr>
        <p:spPr>
          <a:xfrm>
            <a:off x="0" y="0"/>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2" name="Google Shape;462;p33"/>
          <p:cNvSpPr/>
          <p:nvPr/>
        </p:nvSpPr>
        <p:spPr>
          <a:xfrm>
            <a:off x="150" y="6721575"/>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txBox="1"/>
          <p:nvPr>
            <p:ph type="title"/>
          </p:nvPr>
        </p:nvSpPr>
        <p:spPr>
          <a:xfrm>
            <a:off x="3469532" y="799790"/>
            <a:ext cx="5252936" cy="899470"/>
          </a:xfrm>
          <a:prstGeom prst="rect">
            <a:avLst/>
          </a:prstGeom>
          <a:noFill/>
          <a:ln>
            <a:noFill/>
          </a:ln>
        </p:spPr>
        <p:txBody>
          <a:bodyPr anchorCtr="0" anchor="ctr" bIns="45700" lIns="91425" spcFirstLastPara="1" rIns="91425" wrap="square" tIns="45700">
            <a:normAutofit/>
          </a:bodyPr>
          <a:lstStyle/>
          <a:p>
            <a:pPr indent="0" lvl="0" marL="0" rtl="0" algn="ctr">
              <a:lnSpc>
                <a:spcPct val="107000"/>
              </a:lnSpc>
              <a:spcBef>
                <a:spcPts val="0"/>
              </a:spcBef>
              <a:spcAft>
                <a:spcPts val="0"/>
              </a:spcAft>
              <a:buClr>
                <a:schemeClr val="dk1"/>
              </a:buClr>
              <a:buSzPts val="3600"/>
              <a:buFont typeface="Times New Roman"/>
              <a:buNone/>
            </a:pPr>
            <a:r>
              <a:rPr b="1" lang="en-US" sz="3500">
                <a:latin typeface="Georgia"/>
                <a:ea typeface="Georgia"/>
                <a:cs typeface="Georgia"/>
                <a:sym typeface="Georgia"/>
              </a:rPr>
              <a:t>Deliverables</a:t>
            </a:r>
            <a:endParaRPr sz="4300">
              <a:latin typeface="Georgia"/>
              <a:ea typeface="Georgia"/>
              <a:cs typeface="Georgia"/>
              <a:sym typeface="Georgia"/>
            </a:endParaRPr>
          </a:p>
        </p:txBody>
      </p:sp>
      <p:sp>
        <p:nvSpPr>
          <p:cNvPr id="468" name="Google Shape;46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469" name="Google Shape;46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34"/>
          <p:cNvSpPr txBox="1"/>
          <p:nvPr/>
        </p:nvSpPr>
        <p:spPr>
          <a:xfrm>
            <a:off x="1439425" y="2068177"/>
            <a:ext cx="8307600" cy="3478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02124"/>
              </a:buClr>
              <a:buSzPts val="2000"/>
              <a:buFont typeface="Arial"/>
              <a:buChar char="•"/>
            </a:pPr>
            <a:r>
              <a:rPr b="0" i="0" lang="en-US" sz="2000">
                <a:solidFill>
                  <a:srgbClr val="202124"/>
                </a:solidFill>
                <a:latin typeface="Times New Roman"/>
                <a:ea typeface="Times New Roman"/>
                <a:cs typeface="Times New Roman"/>
                <a:sym typeface="Times New Roman"/>
              </a:rPr>
              <a:t>Dataset (CSV file)</a:t>
            </a:r>
            <a:endParaRPr/>
          </a:p>
          <a:p>
            <a:pPr indent="-158750" lvl="0" marL="285750" marR="0" rtl="0" algn="l">
              <a:spcBef>
                <a:spcPts val="0"/>
              </a:spcBef>
              <a:spcAft>
                <a:spcPts val="0"/>
              </a:spcAft>
              <a:buClr>
                <a:schemeClr val="dk1"/>
              </a:buClr>
              <a:buSzPts val="2000"/>
              <a:buFont typeface="Arial"/>
              <a:buNone/>
            </a:pPr>
            <a:r>
              <a:t/>
            </a:r>
            <a:endParaRPr sz="2000">
              <a:solidFill>
                <a:srgbClr val="202124"/>
              </a:solidFill>
              <a:latin typeface="Times New Roman"/>
              <a:ea typeface="Times New Roman"/>
              <a:cs typeface="Times New Roman"/>
              <a:sym typeface="Times New Roman"/>
            </a:endParaRPr>
          </a:p>
          <a:p>
            <a:pPr indent="-285750" lvl="0" marL="285750" marR="0" rtl="0" algn="l">
              <a:spcBef>
                <a:spcPts val="0"/>
              </a:spcBef>
              <a:spcAft>
                <a:spcPts val="0"/>
              </a:spcAft>
              <a:buClr>
                <a:srgbClr val="202124"/>
              </a:buClr>
              <a:buSzPts val="2000"/>
              <a:buFont typeface="Arial"/>
              <a:buChar char="•"/>
            </a:pPr>
            <a:r>
              <a:rPr b="0" i="0" lang="en-US" sz="2000">
                <a:solidFill>
                  <a:srgbClr val="202124"/>
                </a:solidFill>
                <a:latin typeface="Times New Roman"/>
                <a:ea typeface="Times New Roman"/>
                <a:cs typeface="Times New Roman"/>
                <a:sym typeface="Times New Roman"/>
              </a:rPr>
              <a:t>A comprehensive description that effectively communicates the details of your project.</a:t>
            </a:r>
            <a:br>
              <a:rPr b="0" i="0" lang="en-US" sz="2000">
                <a:solidFill>
                  <a:srgbClr val="202124"/>
                </a:solidFill>
                <a:latin typeface="Times New Roman"/>
                <a:ea typeface="Times New Roman"/>
                <a:cs typeface="Times New Roman"/>
                <a:sym typeface="Times New Roman"/>
              </a:rPr>
            </a:br>
            <a:endParaRPr b="0" i="0" sz="2000">
              <a:solidFill>
                <a:srgbClr val="202124"/>
              </a:solidFill>
              <a:latin typeface="Times New Roman"/>
              <a:ea typeface="Times New Roman"/>
              <a:cs typeface="Times New Roman"/>
              <a:sym typeface="Times New Roman"/>
            </a:endParaRPr>
          </a:p>
          <a:p>
            <a:pPr indent="-285750" lvl="0" marL="285750" marR="0" rtl="0" algn="l">
              <a:spcBef>
                <a:spcPts val="0"/>
              </a:spcBef>
              <a:spcAft>
                <a:spcPts val="0"/>
              </a:spcAft>
              <a:buClr>
                <a:srgbClr val="202124"/>
              </a:buClr>
              <a:buSzPts val="2000"/>
              <a:buFont typeface="Arial"/>
              <a:buChar char="•"/>
            </a:pPr>
            <a:r>
              <a:rPr b="0" i="0" lang="en-US" sz="2000">
                <a:solidFill>
                  <a:srgbClr val="202124"/>
                </a:solidFill>
                <a:latin typeface="Times New Roman"/>
                <a:ea typeface="Times New Roman"/>
                <a:cs typeface="Times New Roman"/>
                <a:sym typeface="Times New Roman"/>
              </a:rPr>
              <a:t>A ZIP File containing Project Source Code. (</a:t>
            </a:r>
            <a:r>
              <a:rPr lang="en-US" sz="2000">
                <a:solidFill>
                  <a:srgbClr val="202124"/>
                </a:solidFill>
                <a:latin typeface="Times New Roman"/>
                <a:ea typeface="Times New Roman"/>
                <a:cs typeface="Times New Roman"/>
                <a:sym typeface="Times New Roman"/>
              </a:rPr>
              <a:t>P</a:t>
            </a:r>
            <a:r>
              <a:rPr b="0" i="0" lang="en-US" sz="2000">
                <a:solidFill>
                  <a:srgbClr val="202124"/>
                </a:solidFill>
                <a:latin typeface="Times New Roman"/>
                <a:ea typeface="Times New Roman"/>
                <a:cs typeface="Times New Roman"/>
                <a:sym typeface="Times New Roman"/>
              </a:rPr>
              <a:t>ython, </a:t>
            </a:r>
            <a:r>
              <a:rPr lang="en-US" sz="2000">
                <a:solidFill>
                  <a:srgbClr val="202124"/>
                </a:solidFill>
                <a:latin typeface="Times New Roman"/>
                <a:ea typeface="Times New Roman"/>
                <a:cs typeface="Times New Roman"/>
                <a:sym typeface="Times New Roman"/>
              </a:rPr>
              <a:t>SQL</a:t>
            </a:r>
            <a:r>
              <a:rPr b="0" i="0" lang="en-US" sz="2000">
                <a:solidFill>
                  <a:srgbClr val="202124"/>
                </a:solidFill>
                <a:latin typeface="Times New Roman"/>
                <a:ea typeface="Times New Roman"/>
                <a:cs typeface="Times New Roman"/>
                <a:sym typeface="Times New Roman"/>
              </a:rPr>
              <a:t>)</a:t>
            </a:r>
            <a:br>
              <a:rPr b="0" i="0" lang="en-US" sz="2000">
                <a:solidFill>
                  <a:srgbClr val="202124"/>
                </a:solidFill>
                <a:latin typeface="Times New Roman"/>
                <a:ea typeface="Times New Roman"/>
                <a:cs typeface="Times New Roman"/>
                <a:sym typeface="Times New Roman"/>
              </a:rPr>
            </a:br>
            <a:endParaRPr b="0" i="0" sz="2000">
              <a:solidFill>
                <a:srgbClr val="202124"/>
              </a:solidFill>
              <a:latin typeface="Times New Roman"/>
              <a:ea typeface="Times New Roman"/>
              <a:cs typeface="Times New Roman"/>
              <a:sym typeface="Times New Roman"/>
            </a:endParaRPr>
          </a:p>
          <a:p>
            <a:pPr indent="-285750" lvl="0" marL="285750" marR="0" rtl="0" algn="l">
              <a:spcBef>
                <a:spcPts val="0"/>
              </a:spcBef>
              <a:spcAft>
                <a:spcPts val="0"/>
              </a:spcAft>
              <a:buClr>
                <a:srgbClr val="202124"/>
              </a:buClr>
              <a:buSzPts val="2000"/>
              <a:buFont typeface="Arial"/>
              <a:buChar char="•"/>
            </a:pPr>
            <a:r>
              <a:rPr b="0" i="0" lang="en-US" sz="2000">
                <a:solidFill>
                  <a:srgbClr val="202124"/>
                </a:solidFill>
                <a:latin typeface="Times New Roman"/>
                <a:ea typeface="Times New Roman"/>
                <a:cs typeface="Times New Roman"/>
                <a:sym typeface="Times New Roman"/>
              </a:rPr>
              <a:t>A URL to dashboard after deployment. (Tableau public)</a:t>
            </a:r>
            <a:br>
              <a:rPr b="0" i="0" lang="en-US" sz="2000">
                <a:solidFill>
                  <a:srgbClr val="202124"/>
                </a:solidFill>
                <a:latin typeface="Times New Roman"/>
                <a:ea typeface="Times New Roman"/>
                <a:cs typeface="Times New Roman"/>
                <a:sym typeface="Times New Roman"/>
              </a:rPr>
            </a:br>
            <a:endParaRPr b="0" i="0" sz="2000">
              <a:solidFill>
                <a:srgbClr val="202124"/>
              </a:solidFill>
              <a:latin typeface="Times New Roman"/>
              <a:ea typeface="Times New Roman"/>
              <a:cs typeface="Times New Roman"/>
              <a:sym typeface="Times New Roman"/>
            </a:endParaRPr>
          </a:p>
          <a:p>
            <a:pPr indent="-285750" lvl="0" marL="285750" marR="0" rtl="0" algn="l">
              <a:spcBef>
                <a:spcPts val="0"/>
              </a:spcBef>
              <a:spcAft>
                <a:spcPts val="0"/>
              </a:spcAft>
              <a:buClr>
                <a:srgbClr val="202124"/>
              </a:buClr>
              <a:buSzPts val="2000"/>
              <a:buFont typeface="Arial"/>
              <a:buChar char="•"/>
            </a:pPr>
            <a:r>
              <a:rPr b="0" i="0" lang="en-US" sz="2000">
                <a:solidFill>
                  <a:srgbClr val="202124"/>
                </a:solidFill>
                <a:latin typeface="Times New Roman"/>
                <a:ea typeface="Times New Roman"/>
                <a:cs typeface="Times New Roman"/>
                <a:sym typeface="Times New Roman"/>
              </a:rPr>
              <a:t>Project Documentation (project design, wireframe, model, visualizations, tutorials, report, etc.)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5"/>
          <p:cNvSpPr txBox="1"/>
          <p:nvPr/>
        </p:nvSpPr>
        <p:spPr>
          <a:xfrm>
            <a:off x="526721" y="1882952"/>
            <a:ext cx="4977600" cy="36393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lang="en-US" sz="4000">
                <a:solidFill>
                  <a:schemeClr val="dk1"/>
                </a:solidFill>
                <a:latin typeface="Georgia"/>
                <a:ea typeface="Georgia"/>
                <a:cs typeface="Georgia"/>
                <a:sym typeface="Georgia"/>
              </a:rPr>
              <a:t>Milestones &amp; Team Members</a:t>
            </a:r>
            <a:endParaRPr>
              <a:solidFill>
                <a:schemeClr val="dk1"/>
              </a:solidFill>
              <a:latin typeface="Georgia"/>
              <a:ea typeface="Georgia"/>
              <a:cs typeface="Georgia"/>
              <a:sym typeface="Georgia"/>
            </a:endParaRPr>
          </a:p>
        </p:txBody>
      </p:sp>
      <p:sp>
        <p:nvSpPr>
          <p:cNvPr id="478" name="Google Shape;47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grpSp>
        <p:nvGrpSpPr>
          <p:cNvPr id="479" name="Google Shape;479;p35"/>
          <p:cNvGrpSpPr/>
          <p:nvPr/>
        </p:nvGrpSpPr>
        <p:grpSpPr>
          <a:xfrm flipH="1">
            <a:off x="-1950" y="620150"/>
            <a:ext cx="6531350" cy="6101263"/>
            <a:chOff x="6095999" y="52996"/>
            <a:chExt cx="6096658" cy="6808685"/>
          </a:xfrm>
        </p:grpSpPr>
        <p:sp>
          <p:nvSpPr>
            <p:cNvPr id="480" name="Google Shape;480;p35"/>
            <p:cNvSpPr/>
            <p:nvPr/>
          </p:nvSpPr>
          <p:spPr>
            <a:xfrm>
              <a:off x="6096001" y="52996"/>
              <a:ext cx="6096656" cy="680868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35"/>
            <p:cNvSpPr/>
            <p:nvPr/>
          </p:nvSpPr>
          <p:spPr>
            <a:xfrm>
              <a:off x="6095999" y="52997"/>
              <a:ext cx="6096658" cy="680868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5"/>
            <p:cNvSpPr/>
            <p:nvPr/>
          </p:nvSpPr>
          <p:spPr>
            <a:xfrm>
              <a:off x="6096000" y="52997"/>
              <a:ext cx="6096657" cy="680868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cap="flat" cmpd="sng" w="9525">
              <a:solidFill>
                <a:srgbClr val="93C4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3" name="Google Shape;483;p35"/>
          <p:cNvSpPr/>
          <p:nvPr/>
        </p:nvSpPr>
        <p:spPr>
          <a:xfrm>
            <a:off x="0" y="0"/>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4" name="Google Shape;484;p35"/>
          <p:cNvSpPr/>
          <p:nvPr/>
        </p:nvSpPr>
        <p:spPr>
          <a:xfrm>
            <a:off x="150" y="6721475"/>
            <a:ext cx="12192000" cy="164100"/>
          </a:xfrm>
          <a:prstGeom prst="rect">
            <a:avLst/>
          </a:prstGeom>
          <a:solidFill>
            <a:srgbClr val="2AAF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36"/>
          <p:cNvSpPr/>
          <p:nvPr/>
        </p:nvSpPr>
        <p:spPr>
          <a:xfrm rot="-5400000">
            <a:off x="1029850" y="1618725"/>
            <a:ext cx="2007600" cy="4030800"/>
          </a:xfrm>
          <a:prstGeom prst="downArrow">
            <a:avLst>
              <a:gd fmla="val 100000" name="adj1"/>
              <a:gd fmla="val 15788" name="adj2"/>
            </a:avLst>
          </a:prstGeom>
          <a:solidFill>
            <a:srgbClr val="2AAF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36"/>
          <p:cNvSpPr txBox="1"/>
          <p:nvPr>
            <p:ph type="title"/>
          </p:nvPr>
        </p:nvSpPr>
        <p:spPr>
          <a:xfrm>
            <a:off x="638750" y="2327991"/>
            <a:ext cx="2628900" cy="254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imes New Roman"/>
              <a:buNone/>
            </a:pPr>
            <a:r>
              <a:rPr b="1" lang="en-US" sz="3600">
                <a:solidFill>
                  <a:srgbClr val="FFFFFF"/>
                </a:solidFill>
                <a:latin typeface="Times New Roman"/>
                <a:ea typeface="Times New Roman"/>
                <a:cs typeface="Times New Roman"/>
                <a:sym typeface="Times New Roman"/>
              </a:rPr>
              <a:t>Project </a:t>
            </a:r>
            <a:r>
              <a:rPr b="1" lang="en-US" sz="3600">
                <a:solidFill>
                  <a:srgbClr val="FFFFFF"/>
                </a:solidFill>
                <a:latin typeface="Times New Roman"/>
                <a:ea typeface="Times New Roman"/>
                <a:cs typeface="Times New Roman"/>
                <a:sym typeface="Times New Roman"/>
              </a:rPr>
              <a:t>Timetable</a:t>
            </a:r>
            <a:endParaRPr/>
          </a:p>
        </p:txBody>
      </p:sp>
      <p:sp>
        <p:nvSpPr>
          <p:cNvPr id="491" name="Google Shape;491;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2" name="Google Shape;492;p36"/>
          <p:cNvSpPr txBox="1"/>
          <p:nvPr>
            <p:ph idx="10" type="dt"/>
          </p:nvPr>
        </p:nvSpPr>
        <p:spPr>
          <a:xfrm>
            <a:off x="726325" y="6356363"/>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pic>
        <p:nvPicPr>
          <p:cNvPr id="493" name="Google Shape;493;p36"/>
          <p:cNvPicPr preferRelativeResize="0"/>
          <p:nvPr/>
        </p:nvPicPr>
        <p:blipFill>
          <a:blip r:embed="rId3">
            <a:alphaModFix/>
          </a:blip>
          <a:stretch>
            <a:fillRect/>
          </a:stretch>
        </p:blipFill>
        <p:spPr>
          <a:xfrm>
            <a:off x="4216450" y="1818950"/>
            <a:ext cx="7756126" cy="3056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7"/>
          <p:cNvSpPr txBox="1"/>
          <p:nvPr>
            <p:ph type="title"/>
          </p:nvPr>
        </p:nvSpPr>
        <p:spPr>
          <a:xfrm>
            <a:off x="3469532" y="799790"/>
            <a:ext cx="5252936" cy="8994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Team members &amp; Roles</a:t>
            </a:r>
            <a:endParaRPr/>
          </a:p>
        </p:txBody>
      </p:sp>
      <p:sp>
        <p:nvSpPr>
          <p:cNvPr id="499" name="Google Shape;499;p37"/>
          <p:cNvSpPr txBox="1"/>
          <p:nvPr>
            <p:ph idx="10" type="dt"/>
          </p:nvPr>
        </p:nvSpPr>
        <p:spPr>
          <a:xfrm>
            <a:off x="726325" y="6356363"/>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500" name="Google Shape;50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1" name="Google Shape;501;p37"/>
          <p:cNvSpPr txBox="1"/>
          <p:nvPr/>
        </p:nvSpPr>
        <p:spPr>
          <a:xfrm>
            <a:off x="726325" y="1806400"/>
            <a:ext cx="8268900" cy="3997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2000">
                <a:solidFill>
                  <a:schemeClr val="dk1"/>
                </a:solidFill>
                <a:latin typeface="Times New Roman"/>
                <a:ea typeface="Times New Roman"/>
                <a:cs typeface="Times New Roman"/>
                <a:sym typeface="Times New Roman"/>
              </a:rPr>
              <a:t>We are following an Agile approach, where the entire team collaborates on the same milestone, this ensures flexibility and continuous improvement</a:t>
            </a:r>
            <a:endParaRPr sz="20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Sara Ahmed</a:t>
            </a:r>
            <a:r>
              <a:rPr lang="en-US" sz="2000">
                <a:solidFill>
                  <a:schemeClr val="dk1"/>
                </a:solidFill>
                <a:latin typeface="Times New Roman"/>
                <a:ea typeface="Times New Roman"/>
                <a:cs typeface="Times New Roman"/>
                <a:sym typeface="Times New Roman"/>
              </a:rPr>
              <a:t> </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Habiba Mohamed</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Mariam Mohamed </a:t>
            </a:r>
            <a:endParaRPr sz="2000">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Marwa Ashraf</a:t>
            </a:r>
            <a:r>
              <a:rPr lang="en-US" sz="2000">
                <a:solidFill>
                  <a:schemeClr val="dk1"/>
                </a:solidFill>
                <a:latin typeface="Times New Roman"/>
                <a:ea typeface="Times New Roman"/>
                <a:cs typeface="Times New Roman"/>
                <a:sym typeface="Times New Roman"/>
              </a:rPr>
              <a:t> </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Salma Araby</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Amina Osama</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6" name="Google Shape;136;p4"/>
          <p:cNvPicPr preferRelativeResize="0"/>
          <p:nvPr/>
        </p:nvPicPr>
        <p:blipFill rotWithShape="1">
          <a:blip r:embed="rId3">
            <a:alphaModFix/>
          </a:blip>
          <a:srcRect b="3418" l="31257" r="31698" t="32450"/>
          <a:stretch/>
        </p:blipFill>
        <p:spPr>
          <a:xfrm>
            <a:off x="2662875" y="478250"/>
            <a:ext cx="7018342" cy="5659225"/>
          </a:xfrm>
          <a:prstGeom prst="rect">
            <a:avLst/>
          </a:prstGeom>
          <a:noFill/>
          <a:ln>
            <a:noFill/>
          </a:ln>
        </p:spPr>
      </p:pic>
      <p:sp>
        <p:nvSpPr>
          <p:cNvPr id="137" name="Google Shape;137;p4"/>
          <p:cNvSpPr txBox="1"/>
          <p:nvPr>
            <p:ph idx="4294967295" type="subTitle"/>
          </p:nvPr>
        </p:nvSpPr>
        <p:spPr>
          <a:xfrm>
            <a:off x="5239838" y="3075850"/>
            <a:ext cx="1725300" cy="10893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800"/>
              <a:buNone/>
            </a:pPr>
            <a:r>
              <a:rPr lang="en-US" sz="2000">
                <a:latin typeface="Georgia"/>
                <a:ea typeface="Georgia"/>
                <a:cs typeface="Georgia"/>
                <a:sym typeface="Georgia"/>
              </a:rPr>
              <a:t>End User</a:t>
            </a:r>
            <a:endParaRPr sz="2000">
              <a:latin typeface="Georgia"/>
              <a:ea typeface="Georgia"/>
              <a:cs typeface="Georgia"/>
              <a:sym typeface="Georgia"/>
            </a:endParaRPr>
          </a:p>
          <a:p>
            <a:pPr indent="0" lvl="0" marL="0" rtl="0" algn="ctr">
              <a:lnSpc>
                <a:spcPct val="80000"/>
              </a:lnSpc>
              <a:spcBef>
                <a:spcPts val="0"/>
              </a:spcBef>
              <a:spcAft>
                <a:spcPts val="0"/>
              </a:spcAft>
              <a:buClr>
                <a:schemeClr val="dk1"/>
              </a:buClr>
              <a:buSzPts val="2800"/>
              <a:buNone/>
            </a:pPr>
            <a:r>
              <a:rPr lang="en-US" sz="2000">
                <a:latin typeface="Georgia"/>
                <a:ea typeface="Georgia"/>
                <a:cs typeface="Georgia"/>
                <a:sym typeface="Georgia"/>
              </a:rPr>
              <a:t> </a:t>
            </a:r>
            <a:endParaRPr sz="2000">
              <a:latin typeface="Georgia"/>
              <a:ea typeface="Georgia"/>
              <a:cs typeface="Georgia"/>
              <a:sym typeface="Georgia"/>
            </a:endParaRPr>
          </a:p>
          <a:p>
            <a:pPr indent="0" lvl="0" marL="0" rtl="0" algn="ctr">
              <a:lnSpc>
                <a:spcPct val="80000"/>
              </a:lnSpc>
              <a:spcBef>
                <a:spcPts val="0"/>
              </a:spcBef>
              <a:spcAft>
                <a:spcPts val="0"/>
              </a:spcAft>
              <a:buClr>
                <a:schemeClr val="dk1"/>
              </a:buClr>
              <a:buSzPts val="2800"/>
              <a:buNone/>
            </a:pPr>
            <a:r>
              <a:rPr lang="en-US" sz="2000">
                <a:latin typeface="Georgia"/>
                <a:ea typeface="Georgia"/>
                <a:cs typeface="Georgia"/>
                <a:sym typeface="Georgia"/>
              </a:rPr>
              <a:t>HR employee</a:t>
            </a:r>
            <a:endParaRPr sz="2000">
              <a:latin typeface="Georgia"/>
              <a:ea typeface="Georgia"/>
              <a:cs typeface="Georgia"/>
              <a:sym typeface="Georgia"/>
            </a:endParaRPr>
          </a:p>
        </p:txBody>
      </p:sp>
      <p:sp>
        <p:nvSpPr>
          <p:cNvPr id="138" name="Google Shape;138;p4"/>
          <p:cNvSpPr txBox="1"/>
          <p:nvPr>
            <p:ph idx="4294967295" type="subTitle"/>
          </p:nvPr>
        </p:nvSpPr>
        <p:spPr>
          <a:xfrm>
            <a:off x="4972200" y="1080125"/>
            <a:ext cx="2743200" cy="1178100"/>
          </a:xfrm>
          <a:prstGeom prst="rect">
            <a:avLst/>
          </a:prstGeom>
          <a:solidFill>
            <a:srgbClr val="8D1F6C"/>
          </a:solid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800"/>
              <a:buNone/>
            </a:pPr>
            <a:r>
              <a:rPr b="1" lang="en-US" sz="2300">
                <a:solidFill>
                  <a:schemeClr val="lt1"/>
                </a:solidFill>
                <a:latin typeface="Georgia"/>
                <a:ea typeface="Georgia"/>
                <a:cs typeface="Georgia"/>
                <a:sym typeface="Georgia"/>
              </a:rPr>
              <a:t>Monthly Income</a:t>
            </a:r>
            <a:endParaRPr b="1" sz="2300">
              <a:solidFill>
                <a:schemeClr val="lt1"/>
              </a:solidFill>
              <a:latin typeface="Georgia"/>
              <a:ea typeface="Georgia"/>
              <a:cs typeface="Georgia"/>
              <a:sym typeface="Georgia"/>
            </a:endParaRPr>
          </a:p>
        </p:txBody>
      </p:sp>
      <p:sp>
        <p:nvSpPr>
          <p:cNvPr id="139" name="Google Shape;139;p4"/>
          <p:cNvSpPr txBox="1"/>
          <p:nvPr>
            <p:ph idx="4294967295" type="subTitle"/>
          </p:nvPr>
        </p:nvSpPr>
        <p:spPr>
          <a:xfrm>
            <a:off x="7113400" y="3946250"/>
            <a:ext cx="2059200" cy="1178100"/>
          </a:xfrm>
          <a:prstGeom prst="rect">
            <a:avLst/>
          </a:prstGeom>
          <a:solidFill>
            <a:srgbClr val="EDBE23"/>
          </a:solid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800"/>
              <a:buNone/>
            </a:pPr>
            <a:r>
              <a:rPr b="1" lang="en-US" sz="2300">
                <a:solidFill>
                  <a:schemeClr val="lt1"/>
                </a:solidFill>
                <a:latin typeface="Georgia"/>
                <a:ea typeface="Georgia"/>
                <a:cs typeface="Georgia"/>
                <a:sym typeface="Georgia"/>
              </a:rPr>
              <a:t>Job Level</a:t>
            </a:r>
            <a:endParaRPr b="1" sz="2300">
              <a:solidFill>
                <a:schemeClr val="lt1"/>
              </a:solidFill>
              <a:latin typeface="Georgia"/>
              <a:ea typeface="Georgia"/>
              <a:cs typeface="Georgia"/>
              <a:sym typeface="Georgia"/>
            </a:endParaRPr>
          </a:p>
        </p:txBody>
      </p:sp>
      <p:sp>
        <p:nvSpPr>
          <p:cNvPr id="140" name="Google Shape;140;p4"/>
          <p:cNvSpPr txBox="1"/>
          <p:nvPr>
            <p:ph idx="4294967295" type="subTitle"/>
          </p:nvPr>
        </p:nvSpPr>
        <p:spPr>
          <a:xfrm>
            <a:off x="2848200" y="3564450"/>
            <a:ext cx="2243400" cy="1294800"/>
          </a:xfrm>
          <a:prstGeom prst="rect">
            <a:avLst/>
          </a:prstGeom>
          <a:solidFill>
            <a:srgbClr val="24A2D5"/>
          </a:solid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2800"/>
              <a:buNone/>
            </a:pPr>
            <a:r>
              <a:rPr b="1" lang="en-US" sz="2300">
                <a:solidFill>
                  <a:schemeClr val="lt1"/>
                </a:solidFill>
                <a:latin typeface="Georgia"/>
                <a:ea typeface="Georgia"/>
                <a:cs typeface="Georgia"/>
                <a:sym typeface="Georgia"/>
              </a:rPr>
              <a:t>Education Level</a:t>
            </a:r>
            <a:endParaRPr b="1" sz="2300">
              <a:solidFill>
                <a:schemeClr val="lt1"/>
              </a:solidFill>
              <a:latin typeface="Georgia"/>
              <a:ea typeface="Georgia"/>
              <a:cs typeface="Georgia"/>
              <a:sym typeface="Georgia"/>
            </a:endParaRPr>
          </a:p>
        </p:txBody>
      </p:sp>
      <p:sp>
        <p:nvSpPr>
          <p:cNvPr id="141" name="Google Shape;141;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700"/>
          </a:p>
          <a:p>
            <a:pPr indent="0" lvl="0" marL="0" rtl="0" algn="ctr">
              <a:spcBef>
                <a:spcPts val="0"/>
              </a:spcBef>
              <a:spcAft>
                <a:spcPts val="0"/>
              </a:spcAft>
              <a:buClr>
                <a:schemeClr val="dk1"/>
              </a:buClr>
              <a:buFont typeface="Arial"/>
              <a:buNone/>
            </a:pPr>
            <a:r>
              <a:rPr lang="en-US" sz="1700"/>
              <a:t>16/5/2025</a:t>
            </a:r>
            <a:endParaRPr sz="1700"/>
          </a:p>
          <a:p>
            <a:pPr indent="0" lvl="0" marL="0" rtl="0" algn="l">
              <a:spcBef>
                <a:spcPts val="0"/>
              </a:spcBef>
              <a:spcAft>
                <a:spcPts val="0"/>
              </a:spcAft>
              <a:buNone/>
            </a:pPr>
            <a:r>
              <a:t/>
            </a:r>
            <a:endParaRPr/>
          </a:p>
        </p:txBody>
      </p:sp>
      <p:sp>
        <p:nvSpPr>
          <p:cNvPr id="507" name="Google Shape;50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A minimalist design postcard of Thank you" id="508" name="Google Shape;508;p3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thank you poster" id="509" name="Google Shape;509;p39"/>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39"/>
          <p:cNvSpPr txBox="1"/>
          <p:nvPr/>
        </p:nvSpPr>
        <p:spPr>
          <a:xfrm>
            <a:off x="3976350" y="5522050"/>
            <a:ext cx="5845800" cy="1015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For Any Further Information please contact:</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Sara Ahmed </a:t>
            </a:r>
            <a:endParaRPr b="1" sz="2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01011904043 </a:t>
            </a:r>
            <a:endParaRPr b="1" sz="2000">
              <a:solidFill>
                <a:schemeClr val="dk1"/>
              </a:solidFill>
              <a:latin typeface="Times New Roman"/>
              <a:ea typeface="Times New Roman"/>
              <a:cs typeface="Times New Roman"/>
              <a:sym typeface="Times New Roman"/>
            </a:endParaRPr>
          </a:p>
        </p:txBody>
      </p:sp>
      <p:pic>
        <p:nvPicPr>
          <p:cNvPr id="511" name="Google Shape;511;p39"/>
          <p:cNvPicPr preferRelativeResize="0"/>
          <p:nvPr/>
        </p:nvPicPr>
        <p:blipFill rotWithShape="1">
          <a:blip r:embed="rId3">
            <a:alphaModFix/>
          </a:blip>
          <a:srcRect b="27406" l="25826" r="29996" t="29770"/>
          <a:stretch/>
        </p:blipFill>
        <p:spPr>
          <a:xfrm>
            <a:off x="3851325" y="1696625"/>
            <a:ext cx="5601802" cy="31462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pic>
        <p:nvPicPr>
          <p:cNvPr id="148" name="Google Shape;148;p6"/>
          <p:cNvPicPr preferRelativeResize="0"/>
          <p:nvPr/>
        </p:nvPicPr>
        <p:blipFill>
          <a:blip r:embed="rId3">
            <a:alphaModFix/>
          </a:blip>
          <a:stretch>
            <a:fillRect/>
          </a:stretch>
        </p:blipFill>
        <p:spPr>
          <a:xfrm>
            <a:off x="2473490" y="753126"/>
            <a:ext cx="7507136" cy="5351750"/>
          </a:xfrm>
          <a:prstGeom prst="rect">
            <a:avLst/>
          </a:prstGeom>
          <a:noFill/>
          <a:ln>
            <a:noFill/>
          </a:ln>
        </p:spPr>
      </p:pic>
      <p:sp>
        <p:nvSpPr>
          <p:cNvPr id="149" name="Google Shape;14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7"/>
          <p:cNvSpPr txBox="1"/>
          <p:nvPr>
            <p:ph type="title"/>
          </p:nvPr>
        </p:nvSpPr>
        <p:spPr>
          <a:xfrm>
            <a:off x="6462800" y="3204875"/>
            <a:ext cx="4548000" cy="732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Times New Roman"/>
              <a:buNone/>
            </a:pPr>
            <a:r>
              <a:rPr lang="en-US" sz="4000">
                <a:latin typeface="Georgia"/>
                <a:ea typeface="Georgia"/>
                <a:cs typeface="Georgia"/>
                <a:sym typeface="Georgia"/>
              </a:rPr>
              <a:t>Data Structure</a:t>
            </a:r>
            <a:endParaRPr sz="4800">
              <a:latin typeface="Georgia"/>
              <a:ea typeface="Georgia"/>
              <a:cs typeface="Georgia"/>
              <a:sym typeface="Georgia"/>
            </a:endParaRPr>
          </a:p>
        </p:txBody>
      </p:sp>
      <p:sp>
        <p:nvSpPr>
          <p:cNvPr id="155" name="Google Shape;15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156" name="Google Shape;156;p7"/>
          <p:cNvSpPr txBox="1"/>
          <p:nvPr/>
        </p:nvSpPr>
        <p:spPr>
          <a:xfrm>
            <a:off x="8610600" y="6366397"/>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alibri"/>
                <a:ea typeface="Calibri"/>
                <a:cs typeface="Calibri"/>
                <a:sym typeface="Calibri"/>
              </a:rPr>
              <a:t>‹#›</a:t>
            </a:fld>
            <a:endParaRPr b="0" i="0" sz="1200" u="none" cap="none" strike="noStrike">
              <a:solidFill>
                <a:schemeClr val="lt1"/>
              </a:solidFill>
              <a:latin typeface="Calibri"/>
              <a:ea typeface="Calibri"/>
              <a:cs typeface="Calibri"/>
              <a:sym typeface="Calibri"/>
            </a:endParaRPr>
          </a:p>
        </p:txBody>
      </p:sp>
      <p:pic>
        <p:nvPicPr>
          <p:cNvPr id="157" name="Google Shape;157;p7"/>
          <p:cNvPicPr preferRelativeResize="0"/>
          <p:nvPr/>
        </p:nvPicPr>
        <p:blipFill>
          <a:blip r:embed="rId3">
            <a:alphaModFix/>
          </a:blip>
          <a:stretch>
            <a:fillRect/>
          </a:stretch>
        </p:blipFill>
        <p:spPr>
          <a:xfrm>
            <a:off x="0" y="1114000"/>
            <a:ext cx="5911449" cy="5242349"/>
          </a:xfrm>
          <a:prstGeom prst="rect">
            <a:avLst/>
          </a:prstGeom>
          <a:noFill/>
          <a:ln>
            <a:noFill/>
          </a:ln>
        </p:spPr>
      </p:pic>
      <p:sp>
        <p:nvSpPr>
          <p:cNvPr id="158" name="Google Shape;158;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8"/>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 name="Google Shape;166;p8"/>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 name="Google Shape;167;p8"/>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 name="Google Shape;168;p8"/>
          <p:cNvSpPr txBox="1"/>
          <p:nvPr>
            <p:ph idx="1" type="body"/>
          </p:nvPr>
        </p:nvSpPr>
        <p:spPr>
          <a:xfrm>
            <a:off x="5501025" y="678251"/>
            <a:ext cx="6106800" cy="831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None/>
            </a:pPr>
            <a:r>
              <a:rPr b="1" lang="en-US" sz="3600">
                <a:latin typeface="Georgia"/>
                <a:ea typeface="Georgia"/>
                <a:cs typeface="Georgia"/>
                <a:sym typeface="Georgia"/>
              </a:rPr>
              <a:t>Data Overview</a:t>
            </a:r>
            <a:endParaRPr sz="3600">
              <a:latin typeface="Georgia"/>
              <a:ea typeface="Georgia"/>
              <a:cs typeface="Georgia"/>
              <a:sym typeface="Georgia"/>
            </a:endParaRPr>
          </a:p>
        </p:txBody>
      </p:sp>
      <p:sp>
        <p:nvSpPr>
          <p:cNvPr id="169" name="Google Shape;169;p8"/>
          <p:cNvSpPr txBox="1"/>
          <p:nvPr>
            <p:ph idx="10" type="dt"/>
          </p:nvPr>
        </p:nvSpPr>
        <p:spPr>
          <a:xfrm>
            <a:off x="1051560" y="6356350"/>
            <a:ext cx="252984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7F7F7F"/>
                </a:solidFill>
              </a:rPr>
              <a:t>16/5/2025</a:t>
            </a:r>
            <a:endParaRPr>
              <a:solidFill>
                <a:srgbClr val="7F7F7F"/>
              </a:solidFill>
            </a:endParaRPr>
          </a:p>
        </p:txBody>
      </p:sp>
      <p:sp>
        <p:nvSpPr>
          <p:cNvPr id="170" name="Google Shape;170;p8"/>
          <p:cNvSpPr txBox="1"/>
          <p:nvPr>
            <p:ph idx="12" type="sldNum"/>
          </p:nvPr>
        </p:nvSpPr>
        <p:spPr>
          <a:xfrm>
            <a:off x="8610600" y="6356350"/>
            <a:ext cx="27462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rPr>
              <a:t>‹#›</a:t>
            </a:fld>
            <a:endParaRPr>
              <a:solidFill>
                <a:srgbClr val="7F7F7F"/>
              </a:solidFill>
            </a:endParaRPr>
          </a:p>
        </p:txBody>
      </p:sp>
      <p:sp>
        <p:nvSpPr>
          <p:cNvPr id="171" name="Google Shape;171;p8"/>
          <p:cNvSpPr txBox="1"/>
          <p:nvPr/>
        </p:nvSpPr>
        <p:spPr>
          <a:xfrm>
            <a:off x="1487156" y="984738"/>
            <a:ext cx="262261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The dataset consists of </a:t>
            </a:r>
            <a:r>
              <a:rPr lang="en-US" sz="2400">
                <a:solidFill>
                  <a:schemeClr val="dk1"/>
                </a:solidFill>
                <a:latin typeface="Times New Roman"/>
                <a:ea typeface="Times New Roman"/>
                <a:cs typeface="Times New Roman"/>
                <a:sym typeface="Times New Roman"/>
              </a:rPr>
              <a:t>59,598</a:t>
            </a:r>
            <a:r>
              <a:rPr b="0" i="0" lang="en-US" sz="2400" u="none" cap="none" strike="noStrike">
                <a:solidFill>
                  <a:schemeClr val="dk1"/>
                </a:solidFill>
                <a:latin typeface="Times New Roman"/>
                <a:ea typeface="Times New Roman"/>
                <a:cs typeface="Times New Roman"/>
                <a:sym typeface="Times New Roman"/>
              </a:rPr>
              <a:t> record</a:t>
            </a:r>
            <a:endParaRPr/>
          </a:p>
        </p:txBody>
      </p:sp>
      <p:pic>
        <p:nvPicPr>
          <p:cNvPr id="172" name="Google Shape;172;p8"/>
          <p:cNvPicPr preferRelativeResize="0"/>
          <p:nvPr/>
        </p:nvPicPr>
        <p:blipFill rotWithShape="1">
          <a:blip r:embed="rId3">
            <a:alphaModFix/>
          </a:blip>
          <a:srcRect b="-8753" l="0" r="0" t="12986"/>
          <a:stretch/>
        </p:blipFill>
        <p:spPr>
          <a:xfrm>
            <a:off x="5312325" y="1509250"/>
            <a:ext cx="6484201" cy="4888001"/>
          </a:xfrm>
          <a:prstGeom prst="rect">
            <a:avLst/>
          </a:prstGeom>
          <a:solidFill>
            <a:schemeClr val="lt1"/>
          </a:solidFill>
          <a:ln>
            <a:noFill/>
          </a:ln>
        </p:spPr>
      </p:pic>
      <p:pic>
        <p:nvPicPr>
          <p:cNvPr id="173" name="Google Shape;173;p8"/>
          <p:cNvPicPr preferRelativeResize="0"/>
          <p:nvPr/>
        </p:nvPicPr>
        <p:blipFill rotWithShape="1">
          <a:blip r:embed="rId4">
            <a:alphaModFix/>
          </a:blip>
          <a:srcRect b="15203" l="0" r="0" t="0"/>
          <a:stretch/>
        </p:blipFill>
        <p:spPr>
          <a:xfrm>
            <a:off x="490400" y="2594525"/>
            <a:ext cx="4307254" cy="3621750"/>
          </a:xfrm>
          <a:prstGeom prst="rect">
            <a:avLst/>
          </a:prstGeom>
          <a:noFill/>
          <a:ln>
            <a:noFill/>
          </a:ln>
        </p:spPr>
      </p:pic>
      <p:sp>
        <p:nvSpPr>
          <p:cNvPr id="174" name="Google Shape;174;p8"/>
          <p:cNvSpPr txBox="1"/>
          <p:nvPr/>
        </p:nvSpPr>
        <p:spPr>
          <a:xfrm>
            <a:off x="7536650" y="4554150"/>
            <a:ext cx="616800" cy="36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9"/>
          <p:cNvSpPr txBox="1"/>
          <p:nvPr>
            <p:ph idx="12" type="sldNum"/>
          </p:nvPr>
        </p:nvSpPr>
        <p:spPr>
          <a:xfrm>
            <a:off x="10900279" y="6356350"/>
            <a:ext cx="514349"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180" name="Google Shape;180;p9" title="Screenshot 2025-05-09 143424.jpg"/>
          <p:cNvPicPr preferRelativeResize="0"/>
          <p:nvPr/>
        </p:nvPicPr>
        <p:blipFill>
          <a:blip r:embed="rId3">
            <a:alphaModFix/>
          </a:blip>
          <a:stretch>
            <a:fillRect/>
          </a:stretch>
        </p:blipFill>
        <p:spPr>
          <a:xfrm>
            <a:off x="4881925" y="1632300"/>
            <a:ext cx="5707501" cy="5089174"/>
          </a:xfrm>
          <a:prstGeom prst="rect">
            <a:avLst/>
          </a:prstGeom>
          <a:noFill/>
          <a:ln>
            <a:noFill/>
          </a:ln>
        </p:spPr>
      </p:pic>
      <p:pic>
        <p:nvPicPr>
          <p:cNvPr id="181" name="Google Shape;181;p9" title="Screenshot 2025-05-09 1434241.jpg"/>
          <p:cNvPicPr preferRelativeResize="0"/>
          <p:nvPr/>
        </p:nvPicPr>
        <p:blipFill>
          <a:blip r:embed="rId4">
            <a:alphaModFix/>
          </a:blip>
          <a:stretch>
            <a:fillRect/>
          </a:stretch>
        </p:blipFill>
        <p:spPr>
          <a:xfrm>
            <a:off x="4883500" y="832975"/>
            <a:ext cx="5707501" cy="661837"/>
          </a:xfrm>
          <a:prstGeom prst="rect">
            <a:avLst/>
          </a:prstGeom>
          <a:noFill/>
          <a:ln>
            <a:noFill/>
          </a:ln>
        </p:spPr>
      </p:pic>
      <p:sp>
        <p:nvSpPr>
          <p:cNvPr id="182" name="Google Shape;182;p9"/>
          <p:cNvSpPr txBox="1"/>
          <p:nvPr/>
        </p:nvSpPr>
        <p:spPr>
          <a:xfrm>
            <a:off x="4883500" y="371275"/>
            <a:ext cx="26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Data Importing</a:t>
            </a:r>
            <a:endParaRPr b="1" sz="1800">
              <a:solidFill>
                <a:schemeClr val="dk1"/>
              </a:solidFill>
              <a:latin typeface="Calibri"/>
              <a:ea typeface="Calibri"/>
              <a:cs typeface="Calibri"/>
              <a:sym typeface="Calibri"/>
            </a:endParaRPr>
          </a:p>
        </p:txBody>
      </p:sp>
      <p:sp>
        <p:nvSpPr>
          <p:cNvPr id="183" name="Google Shape;183;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
        <p:nvSpPr>
          <p:cNvPr id="184" name="Google Shape;184;p9"/>
          <p:cNvSpPr/>
          <p:nvPr/>
        </p:nvSpPr>
        <p:spPr>
          <a:xfrm rot="-5400000">
            <a:off x="1003200" y="1769175"/>
            <a:ext cx="1988100" cy="3994500"/>
          </a:xfrm>
          <a:prstGeom prst="downArrow">
            <a:avLst>
              <a:gd fmla="val 100000" name="adj1"/>
              <a:gd fmla="val 15788" name="adj2"/>
            </a:avLst>
          </a:prstGeom>
          <a:solidFill>
            <a:srgbClr val="2AAF8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Calibri"/>
              <a:ea typeface="Calibri"/>
              <a:cs typeface="Calibri"/>
              <a:sym typeface="Calibri"/>
            </a:endParaRPr>
          </a:p>
        </p:txBody>
      </p:sp>
      <p:sp>
        <p:nvSpPr>
          <p:cNvPr id="185" name="Google Shape;185;p9"/>
          <p:cNvSpPr txBox="1"/>
          <p:nvPr/>
        </p:nvSpPr>
        <p:spPr>
          <a:xfrm>
            <a:off x="326850" y="3101450"/>
            <a:ext cx="2845500" cy="1605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3600">
                <a:solidFill>
                  <a:schemeClr val="lt1"/>
                </a:solidFill>
                <a:latin typeface="Georgia"/>
                <a:ea typeface="Georgia"/>
                <a:cs typeface="Georgia"/>
                <a:sym typeface="Georgia"/>
              </a:rPr>
              <a:t>Data Information</a:t>
            </a:r>
            <a:endParaRPr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10"/>
          <p:cNvSpPr txBox="1"/>
          <p:nvPr/>
        </p:nvSpPr>
        <p:spPr>
          <a:xfrm>
            <a:off x="1982400" y="681025"/>
            <a:ext cx="8179500" cy="569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100">
                <a:solidFill>
                  <a:srgbClr val="0D0D0D"/>
                </a:solidFill>
                <a:latin typeface="Georgia"/>
                <a:ea typeface="Georgia"/>
                <a:cs typeface="Georgia"/>
                <a:sym typeface="Georgia"/>
              </a:rPr>
              <a:t>Relationships Between Data Points</a:t>
            </a:r>
            <a:endParaRPr b="1" sz="3100">
              <a:solidFill>
                <a:schemeClr val="dk1"/>
              </a:solidFill>
              <a:latin typeface="Georgia"/>
              <a:ea typeface="Georgia"/>
              <a:cs typeface="Georgia"/>
              <a:sym typeface="Georgia"/>
            </a:endParaRPr>
          </a:p>
        </p:txBody>
      </p:sp>
      <p:pic>
        <p:nvPicPr>
          <p:cNvPr id="193" name="Google Shape;193;p10" title="heatmap.png"/>
          <p:cNvPicPr preferRelativeResize="0"/>
          <p:nvPr/>
        </p:nvPicPr>
        <p:blipFill>
          <a:blip r:embed="rId3">
            <a:alphaModFix/>
          </a:blip>
          <a:stretch>
            <a:fillRect/>
          </a:stretch>
        </p:blipFill>
        <p:spPr>
          <a:xfrm>
            <a:off x="2151063" y="1421175"/>
            <a:ext cx="7889876" cy="4935176"/>
          </a:xfrm>
          <a:prstGeom prst="rect">
            <a:avLst/>
          </a:prstGeom>
          <a:noFill/>
          <a:ln>
            <a:noFill/>
          </a:ln>
        </p:spPr>
      </p:pic>
      <p:sp>
        <p:nvSpPr>
          <p:cNvPr id="194" name="Google Shape;194;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t>16/5/2025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2024-03-14T10:03:54Z</dcterms:created>
  <dc:creator>SAMA</dc:creator>
</cp:coreProperties>
</file>